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97" r:id="rId2"/>
    <p:sldId id="280" r:id="rId3"/>
    <p:sldId id="282" r:id="rId4"/>
    <p:sldId id="307" r:id="rId5"/>
    <p:sldId id="299" r:id="rId6"/>
    <p:sldId id="277" r:id="rId7"/>
    <p:sldId id="345" r:id="rId8"/>
    <p:sldId id="342" r:id="rId9"/>
    <p:sldId id="347" r:id="rId10"/>
    <p:sldId id="348" r:id="rId11"/>
    <p:sldId id="346" r:id="rId12"/>
    <p:sldId id="349" r:id="rId13"/>
    <p:sldId id="325" r:id="rId14"/>
    <p:sldId id="326" r:id="rId15"/>
    <p:sldId id="350" r:id="rId16"/>
    <p:sldId id="351" r:id="rId17"/>
    <p:sldId id="352" r:id="rId18"/>
    <p:sldId id="328" r:id="rId19"/>
    <p:sldId id="354" r:id="rId20"/>
    <p:sldId id="355" r:id="rId21"/>
    <p:sldId id="353" r:id="rId22"/>
    <p:sldId id="344" r:id="rId23"/>
    <p:sldId id="331" r:id="rId24"/>
    <p:sldId id="333" r:id="rId25"/>
    <p:sldId id="298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韩 馨墨" initials="韩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D0CA"/>
    <a:srgbClr val="0D1325"/>
    <a:srgbClr val="8EE0DC"/>
    <a:srgbClr val="2A99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94660"/>
  </p:normalViewPr>
  <p:slideViewPr>
    <p:cSldViewPr snapToGrid="0" showGuides="1">
      <p:cViewPr varScale="1">
        <p:scale>
          <a:sx n="95" d="100"/>
          <a:sy n="95" d="100"/>
        </p:scale>
        <p:origin x="62" y="67"/>
      </p:cViewPr>
      <p:guideLst>
        <p:guide orient="horz" pos="2160"/>
        <p:guide pos="38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8CDDB4-6553-4F69-92A5-864D7528836E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D39D0A-ED8E-4A87-BA33-B024370FBD8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3572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92064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27699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458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7161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0736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8926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9678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567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869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1387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440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3001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1118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0260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D39D0A-ED8E-4A87-BA33-B024370FBD8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644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559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D39D0A-ED8E-4A87-BA33-B024370FBD8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975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AD4C7-00E1-484E-ADC6-80BED9BCD7E0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AD4C7-00E1-484E-ADC6-80BED9BCD7E0}" type="datetimeFigureOut">
              <a:rPr lang="zh-CN" altLang="en-US" smtClean="0"/>
              <a:t>2023/12/30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9B093F-DDD8-4FA1-B0B2-6BD78FD0BB3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68594" t="65577" b="15737"/>
          <a:stretch>
            <a:fillRect/>
          </a:stretch>
        </p:blipFill>
        <p:spPr>
          <a:xfrm>
            <a:off x="0" y="0"/>
            <a:ext cx="6289658" cy="3743325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961" y="901699"/>
            <a:ext cx="5402077" cy="540702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screen"/>
          <a:srcRect b="67550"/>
          <a:stretch>
            <a:fillRect/>
          </a:stretch>
        </p:blipFill>
        <p:spPr>
          <a:xfrm rot="19048470">
            <a:off x="7724422" y="2530588"/>
            <a:ext cx="10013678" cy="3252438"/>
          </a:xfrm>
          <a:custGeom>
            <a:avLst/>
            <a:gdLst>
              <a:gd name="connsiteX0" fmla="*/ 5766606 w 10013678"/>
              <a:gd name="connsiteY0" fmla="*/ 0 h 3252438"/>
              <a:gd name="connsiteX1" fmla="*/ 2783632 w 10013678"/>
              <a:gd name="connsiteY1" fmla="*/ 3252438 h 3252438"/>
              <a:gd name="connsiteX2" fmla="*/ 0 w 10013678"/>
              <a:gd name="connsiteY2" fmla="*/ 699430 h 3252438"/>
              <a:gd name="connsiteX3" fmla="*/ 0 w 10013678"/>
              <a:gd name="connsiteY3" fmla="*/ 0 h 3252438"/>
              <a:gd name="connsiteX4" fmla="*/ 10013678 w 10013678"/>
              <a:gd name="connsiteY4" fmla="*/ 0 h 3252438"/>
              <a:gd name="connsiteX5" fmla="*/ 10013678 w 10013678"/>
              <a:gd name="connsiteY5" fmla="*/ 229291 h 3252438"/>
              <a:gd name="connsiteX6" fmla="*/ 9763673 w 10013678"/>
              <a:gd name="connsiteY6" fmla="*/ 0 h 3252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13678" h="3252438">
                <a:moveTo>
                  <a:pt x="5766606" y="0"/>
                </a:moveTo>
                <a:lnTo>
                  <a:pt x="2783632" y="3252438"/>
                </a:lnTo>
                <a:lnTo>
                  <a:pt x="0" y="699430"/>
                </a:lnTo>
                <a:lnTo>
                  <a:pt x="0" y="0"/>
                </a:lnTo>
                <a:close/>
                <a:moveTo>
                  <a:pt x="10013678" y="0"/>
                </a:moveTo>
                <a:lnTo>
                  <a:pt x="10013678" y="229291"/>
                </a:lnTo>
                <a:lnTo>
                  <a:pt x="9763673" y="0"/>
                </a:lnTo>
                <a:close/>
              </a:path>
            </a:pathLst>
          </a:custGeom>
        </p:spPr>
      </p:pic>
      <p:sp>
        <p:nvSpPr>
          <p:cNvPr id="50" name="矩形 49"/>
          <p:cNvSpPr/>
          <p:nvPr/>
        </p:nvSpPr>
        <p:spPr>
          <a:xfrm>
            <a:off x="87549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D1325"/>
              </a:gs>
              <a:gs pos="0">
                <a:srgbClr val="0D1325">
                  <a:alpha val="50000"/>
                </a:srgbClr>
              </a:gs>
              <a:gs pos="44000">
                <a:srgbClr val="0D1325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2042486" y="661788"/>
            <a:ext cx="1044388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基于</a:t>
            </a:r>
            <a:r>
              <a:rPr lang="en-US" altLang="zh-CN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OpenGL</a:t>
            </a:r>
            <a:r>
              <a:rPr lang="zh-CN" alt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的</a:t>
            </a:r>
            <a:endParaRPr lang="en-US" altLang="zh-CN" sz="8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8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三维峡谷探险迷宫设计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608061" y="3429280"/>
            <a:ext cx="50989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dirty="0">
                <a:solidFill>
                  <a:schemeClr val="bg1"/>
                </a:solidFill>
              </a:rPr>
              <a:t>计算机图形学</a:t>
            </a:r>
            <a:endParaRPr lang="en-US" altLang="zh-CN" sz="4400" b="1" dirty="0">
              <a:solidFill>
                <a:schemeClr val="bg1"/>
              </a:solidFill>
            </a:endParaRPr>
          </a:p>
          <a:p>
            <a:pPr algn="dist"/>
            <a:r>
              <a:rPr lang="zh-CN" altLang="en-US" sz="4400" b="1" dirty="0">
                <a:solidFill>
                  <a:schemeClr val="bg1"/>
                </a:solidFill>
              </a:rPr>
              <a:t>期末大作业</a:t>
            </a:r>
          </a:p>
        </p:txBody>
      </p:sp>
      <p:cxnSp>
        <p:nvCxnSpPr>
          <p:cNvPr id="94" name="直接连接符 93"/>
          <p:cNvCxnSpPr/>
          <p:nvPr/>
        </p:nvCxnSpPr>
        <p:spPr>
          <a:xfrm>
            <a:off x="3698002" y="3308622"/>
            <a:ext cx="5098967" cy="0"/>
          </a:xfrm>
          <a:prstGeom prst="line">
            <a:avLst/>
          </a:prstGeom>
          <a:ln w="22225">
            <a:solidFill>
              <a:schemeClr val="bg1">
                <a:alpha val="47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608320" y="4996180"/>
            <a:ext cx="3895090" cy="8940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卢敦杰 凌国明 方宇豪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8829E3-AFA0-4A3E-1EB3-42F89DD5C96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57" y="3417859"/>
            <a:ext cx="3216332" cy="32163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 p14:presetBounceEnd="42000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 tmFilter="0,0; .5, 1; 1, 1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grpId="0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1" presetClass="entr" presetSubtype="0" fill="hold" grpId="0" nodeType="withEffect">
                                      <p:stCondLst>
                                        <p:cond delay="300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" dur="500" tmFilter="0,0; .5, 1; 1, 1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nodeType="withEffect">
                                      <p:stCondLst>
                                        <p:cond delay="475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250"/>
                                            <p:tgtEl>
                                              <p:spTgt spid="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/>
          <p:bldP spid="55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017388" y="409286"/>
            <a:ext cx="27013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游戏实现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光照变化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55959C-9C04-57AB-0A3C-D6F223321B6E}"/>
              </a:ext>
            </a:extLst>
          </p:cNvPr>
          <p:cNvSpPr txBox="1"/>
          <p:nvPr/>
        </p:nvSpPr>
        <p:spPr>
          <a:xfrm>
            <a:off x="656384" y="1256357"/>
            <a:ext cx="4941673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sz="2800" b="1" i="0" dirty="0">
                <a:solidFill>
                  <a:srgbClr val="D1D5DB"/>
                </a:solidFill>
                <a:effectLst/>
                <a:latin typeface="Söhne"/>
              </a:rPr>
              <a:t>漫反射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：模拟光源直接照射到物体上并均匀散射的光，亮度与入射角度相关。</a:t>
            </a:r>
          </a:p>
          <a:p>
            <a:pPr algn="l">
              <a:buFont typeface="+mj-lt"/>
              <a:buAutoNum type="arabicPeriod"/>
            </a:pPr>
            <a:r>
              <a:rPr lang="zh-CN" altLang="en-US" sz="2800" b="1" i="0" dirty="0">
                <a:solidFill>
                  <a:srgbClr val="D1D5DB"/>
                </a:solidFill>
                <a:effectLst/>
                <a:latin typeface="Söhne"/>
              </a:rPr>
              <a:t>镜面反射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：模拟光线在平滑表面的镜面反射，亮度与观察者视角有关。</a:t>
            </a:r>
          </a:p>
          <a:p>
            <a:pPr algn="l">
              <a:buFont typeface="+mj-lt"/>
              <a:buAutoNum type="arabicPeriod"/>
            </a:pPr>
            <a:r>
              <a:rPr lang="zh-CN" altLang="en-US" sz="2800" b="1" i="0" dirty="0">
                <a:solidFill>
                  <a:srgbClr val="D1D5DB"/>
                </a:solidFill>
                <a:effectLst/>
                <a:latin typeface="Söhne"/>
              </a:rPr>
              <a:t>光照总效果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：环境光、漫反射和镜面反射的综合，可能包括距离衰减。</a:t>
            </a:r>
          </a:p>
          <a:p>
            <a:pPr algn="l">
              <a:buFont typeface="+mj-lt"/>
              <a:buAutoNum type="arabicPeriod"/>
            </a:pPr>
            <a:r>
              <a:rPr lang="zh-CN" altLang="en-US" sz="2800" b="1" i="0" dirty="0">
                <a:solidFill>
                  <a:srgbClr val="D1D5DB"/>
                </a:solidFill>
                <a:effectLst/>
                <a:latin typeface="Söhne"/>
              </a:rPr>
              <a:t>光源旋转实现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：通过特定函数使光源绕轴旋转，动态计算和更新光源位置。</a:t>
            </a:r>
          </a:p>
          <a:p>
            <a:pPr algn="l"/>
            <a:endParaRPr lang="zh-CN" alt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zh-CN" altLang="en-US" sz="28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78E78A-875B-BFAA-5980-1D193C243C4C}"/>
              </a:ext>
            </a:extLst>
          </p:cNvPr>
          <p:cNvSpPr txBox="1"/>
          <p:nvPr/>
        </p:nvSpPr>
        <p:spPr>
          <a:xfrm>
            <a:off x="5795210" y="5601643"/>
            <a:ext cx="5586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可以看到光影会随着天空的旋转不停的变化，这里进行了变化的加速，减慢的话会很正常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BCD986-F3BA-EB74-A928-6784C95FD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358" y="1500100"/>
            <a:ext cx="5740406" cy="38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902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5134760" y="3022503"/>
            <a:ext cx="3581728" cy="58695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/>
            <a:r>
              <a:rPr lang="zh-CN" altLang="en-US" sz="3200" dirty="0">
                <a:solidFill>
                  <a:prstClr val="white"/>
                </a:solidFill>
                <a:effectLst/>
                <a:latin typeface="Calibri" panose="020F0502020204030204" pitchFamily="34" charset="0"/>
              </a:rPr>
              <a:t>游戏交互</a:t>
            </a:r>
          </a:p>
        </p:txBody>
      </p:sp>
      <p:cxnSp>
        <p:nvCxnSpPr>
          <p:cNvPr id="56" name="Straight Connector 4"/>
          <p:cNvCxnSpPr/>
          <p:nvPr/>
        </p:nvCxnSpPr>
        <p:spPr>
          <a:xfrm>
            <a:off x="5210960" y="3638383"/>
            <a:ext cx="361240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3"/>
          <p:cNvSpPr txBox="1">
            <a:spLocks noChangeArrowheads="1"/>
          </p:cNvSpPr>
          <p:nvPr/>
        </p:nvSpPr>
        <p:spPr bwMode="auto">
          <a:xfrm>
            <a:off x="5157548" y="3915228"/>
            <a:ext cx="3927476" cy="30995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02-1.</a:t>
            </a:r>
            <a:r>
              <a:rPr lang="zh-CN" altLang="en-US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前后左右移动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0" name="Rectangle 3"/>
          <p:cNvSpPr txBox="1">
            <a:spLocks noChangeArrowheads="1"/>
          </p:cNvSpPr>
          <p:nvPr/>
        </p:nvSpPr>
        <p:spPr bwMode="auto">
          <a:xfrm>
            <a:off x="5157548" y="4125525"/>
            <a:ext cx="3927476" cy="95628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02-2.</a:t>
            </a:r>
            <a:r>
              <a:rPr lang="zh-CN" altLang="en-US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多键输入</a:t>
            </a:r>
            <a:endParaRPr lang="en-US" altLang="zh-CN" sz="1400" b="0" dirty="0">
              <a:solidFill>
                <a:prstClr val="white">
                  <a:lumMod val="95000"/>
                </a:prstClr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02-3.</a:t>
            </a:r>
            <a:r>
              <a:rPr lang="zh-CN" altLang="en-US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跳跃与下坠</a:t>
            </a:r>
            <a:endParaRPr lang="en-US" altLang="zh-CN" sz="1400" b="0" dirty="0">
              <a:solidFill>
                <a:prstClr val="white">
                  <a:lumMod val="95000"/>
                </a:prstClr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02-4.</a:t>
            </a:r>
            <a:r>
              <a:rPr lang="zh-CN" altLang="en-US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小地图</a:t>
            </a:r>
            <a:endParaRPr lang="en-US" altLang="zh-CN" sz="1400" b="0" dirty="0">
              <a:solidFill>
                <a:prstClr val="white">
                  <a:lumMod val="95000"/>
                </a:prstClr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02-5.</a:t>
            </a:r>
            <a:r>
              <a:rPr lang="zh-CN" altLang="en-US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终点烟花效果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64" name="Group 1"/>
          <p:cNvGrpSpPr/>
          <p:nvPr/>
        </p:nvGrpSpPr>
        <p:grpSpPr>
          <a:xfrm>
            <a:off x="-2982769" y="3616264"/>
            <a:ext cx="6950890" cy="7035260"/>
            <a:chOff x="4297681" y="2137013"/>
            <a:chExt cx="3596640" cy="3640296"/>
          </a:xfrm>
        </p:grpSpPr>
        <p:sp>
          <p:nvSpPr>
            <p:cNvPr id="65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700"/>
            <p:cNvSpPr/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1"/>
            <p:cNvSpPr/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703"/>
            <p:cNvSpPr/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-1" fmla="*/ 12868 w 12868"/>
                <a:gd name="connsiteY0-2" fmla="*/ 0 h 9028"/>
                <a:gd name="connsiteX1-3" fmla="*/ 10018 w 12868"/>
                <a:gd name="connsiteY1-4" fmla="*/ 386 h 9028"/>
                <a:gd name="connsiteX2-5" fmla="*/ 5140 w 12868"/>
                <a:gd name="connsiteY2-6" fmla="*/ 1461 h 9028"/>
                <a:gd name="connsiteX3-7" fmla="*/ 854 w 12868"/>
                <a:gd name="connsiteY3-8" fmla="*/ 2274 h 9028"/>
                <a:gd name="connsiteX4-9" fmla="*/ 0 w 12868"/>
                <a:gd name="connsiteY4-10" fmla="*/ 6055 h 9028"/>
                <a:gd name="connsiteX5-11" fmla="*/ 1724 w 12868"/>
                <a:gd name="connsiteY5-12" fmla="*/ 9028 h 9028"/>
                <a:gd name="connsiteX0-13" fmla="*/ 7785 w 7785"/>
                <a:gd name="connsiteY0-14" fmla="*/ 0 h 9572"/>
                <a:gd name="connsiteX1-15" fmla="*/ 3994 w 7785"/>
                <a:gd name="connsiteY1-16" fmla="*/ 1190 h 9572"/>
                <a:gd name="connsiteX2-17" fmla="*/ 664 w 7785"/>
                <a:gd name="connsiteY2-18" fmla="*/ 2091 h 9572"/>
                <a:gd name="connsiteX3-19" fmla="*/ 0 w 7785"/>
                <a:gd name="connsiteY3-20" fmla="*/ 6279 h 9572"/>
                <a:gd name="connsiteX4-21" fmla="*/ 1340 w 7785"/>
                <a:gd name="connsiteY4-22" fmla="*/ 9572 h 9572"/>
                <a:gd name="connsiteX0-23" fmla="*/ 5130 w 5130"/>
                <a:gd name="connsiteY0-24" fmla="*/ 0 h 8757"/>
                <a:gd name="connsiteX1-25" fmla="*/ 853 w 5130"/>
                <a:gd name="connsiteY1-26" fmla="*/ 941 h 8757"/>
                <a:gd name="connsiteX2-27" fmla="*/ 0 w 5130"/>
                <a:gd name="connsiteY2-28" fmla="*/ 5317 h 8757"/>
                <a:gd name="connsiteX3-29" fmla="*/ 1721 w 5130"/>
                <a:gd name="connsiteY3-30" fmla="*/ 8757 h 8757"/>
                <a:gd name="connsiteX0-31" fmla="*/ 1663 w 3355"/>
                <a:gd name="connsiteY0-32" fmla="*/ 0 h 8925"/>
                <a:gd name="connsiteX1-33" fmla="*/ 0 w 3355"/>
                <a:gd name="connsiteY1-34" fmla="*/ 4997 h 8925"/>
                <a:gd name="connsiteX2-35" fmla="*/ 3355 w 3355"/>
                <a:gd name="connsiteY2-36" fmla="*/ 8925 h 8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05"/>
            <p:cNvSpPr/>
            <p:nvPr/>
          </p:nvSpPr>
          <p:spPr bwMode="auto">
            <a:xfrm>
              <a:off x="5112461" y="2348476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-1" fmla="*/ 0 w 10000"/>
                <a:gd name="connsiteY0-2" fmla="*/ 5798 h 5798"/>
                <a:gd name="connsiteX1-3" fmla="*/ 0 w 10000"/>
                <a:gd name="connsiteY1-4" fmla="*/ 5798 h 5798"/>
                <a:gd name="connsiteX2-5" fmla="*/ 4953 w 10000"/>
                <a:gd name="connsiteY2-6" fmla="*/ 0 h 5798"/>
                <a:gd name="connsiteX3-7" fmla="*/ 4953 w 10000"/>
                <a:gd name="connsiteY3-8" fmla="*/ 0 h 5798"/>
                <a:gd name="connsiteX4-9" fmla="*/ 10000 w 10000"/>
                <a:gd name="connsiteY4-10" fmla="*/ 1092 h 5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06"/>
            <p:cNvSpPr/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07"/>
            <p:cNvSpPr/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08"/>
            <p:cNvSpPr/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-1" fmla="*/ 0 w 7538"/>
                <a:gd name="connsiteY0-2" fmla="*/ 0 h 10000"/>
                <a:gd name="connsiteX1-3" fmla="*/ 5503 w 7538"/>
                <a:gd name="connsiteY1-4" fmla="*/ 7817 h 10000"/>
                <a:gd name="connsiteX2-5" fmla="*/ 7538 w 7538"/>
                <a:gd name="connsiteY2-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09"/>
            <p:cNvSpPr/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Line 713"/>
            <p:cNvSpPr>
              <a:spLocks noChangeShapeType="1"/>
            </p:cNvSpPr>
            <p:nvPr/>
          </p:nvSpPr>
          <p:spPr bwMode="auto">
            <a:xfrm flipH="1" flipV="1">
              <a:off x="6981510" y="2366234"/>
              <a:ext cx="237017" cy="63173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16"/>
            <p:cNvSpPr/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722"/>
            <p:cNvSpPr/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723"/>
            <p:cNvSpPr/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26"/>
            <p:cNvSpPr/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729"/>
            <p:cNvSpPr/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730"/>
            <p:cNvSpPr/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731"/>
            <p:cNvSpPr/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Group 1"/>
          <p:cNvGrpSpPr/>
          <p:nvPr/>
        </p:nvGrpSpPr>
        <p:grpSpPr>
          <a:xfrm>
            <a:off x="9290190" y="-3412530"/>
            <a:ext cx="5803619" cy="5874063"/>
            <a:chOff x="4297681" y="2137013"/>
            <a:chExt cx="3596640" cy="3640296"/>
          </a:xfrm>
        </p:grpSpPr>
        <p:sp>
          <p:nvSpPr>
            <p:cNvPr id="100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700"/>
            <p:cNvSpPr/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701"/>
            <p:cNvSpPr/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703"/>
            <p:cNvSpPr/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-1" fmla="*/ 12868 w 12868"/>
                <a:gd name="connsiteY0-2" fmla="*/ 0 h 9028"/>
                <a:gd name="connsiteX1-3" fmla="*/ 10018 w 12868"/>
                <a:gd name="connsiteY1-4" fmla="*/ 386 h 9028"/>
                <a:gd name="connsiteX2-5" fmla="*/ 5140 w 12868"/>
                <a:gd name="connsiteY2-6" fmla="*/ 1461 h 9028"/>
                <a:gd name="connsiteX3-7" fmla="*/ 854 w 12868"/>
                <a:gd name="connsiteY3-8" fmla="*/ 2274 h 9028"/>
                <a:gd name="connsiteX4-9" fmla="*/ 0 w 12868"/>
                <a:gd name="connsiteY4-10" fmla="*/ 6055 h 9028"/>
                <a:gd name="connsiteX5-11" fmla="*/ 1724 w 12868"/>
                <a:gd name="connsiteY5-12" fmla="*/ 9028 h 9028"/>
                <a:gd name="connsiteX0-13" fmla="*/ 7785 w 7785"/>
                <a:gd name="connsiteY0-14" fmla="*/ 0 h 9572"/>
                <a:gd name="connsiteX1-15" fmla="*/ 3994 w 7785"/>
                <a:gd name="connsiteY1-16" fmla="*/ 1190 h 9572"/>
                <a:gd name="connsiteX2-17" fmla="*/ 664 w 7785"/>
                <a:gd name="connsiteY2-18" fmla="*/ 2091 h 9572"/>
                <a:gd name="connsiteX3-19" fmla="*/ 0 w 7785"/>
                <a:gd name="connsiteY3-20" fmla="*/ 6279 h 9572"/>
                <a:gd name="connsiteX4-21" fmla="*/ 1340 w 7785"/>
                <a:gd name="connsiteY4-22" fmla="*/ 9572 h 9572"/>
                <a:gd name="connsiteX0-23" fmla="*/ 5130 w 5130"/>
                <a:gd name="connsiteY0-24" fmla="*/ 0 h 8757"/>
                <a:gd name="connsiteX1-25" fmla="*/ 853 w 5130"/>
                <a:gd name="connsiteY1-26" fmla="*/ 941 h 8757"/>
                <a:gd name="connsiteX2-27" fmla="*/ 0 w 5130"/>
                <a:gd name="connsiteY2-28" fmla="*/ 5317 h 8757"/>
                <a:gd name="connsiteX3-29" fmla="*/ 1721 w 5130"/>
                <a:gd name="connsiteY3-30" fmla="*/ 8757 h 8757"/>
                <a:gd name="connsiteX0-31" fmla="*/ 1663 w 3355"/>
                <a:gd name="connsiteY0-32" fmla="*/ 0 h 8925"/>
                <a:gd name="connsiteX1-33" fmla="*/ 0 w 3355"/>
                <a:gd name="connsiteY1-34" fmla="*/ 4997 h 8925"/>
                <a:gd name="connsiteX2-35" fmla="*/ 3355 w 3355"/>
                <a:gd name="connsiteY2-36" fmla="*/ 8925 h 8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705"/>
            <p:cNvSpPr/>
            <p:nvPr/>
          </p:nvSpPr>
          <p:spPr bwMode="auto">
            <a:xfrm>
              <a:off x="5114925" y="2340343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-1" fmla="*/ 0 w 10000"/>
                <a:gd name="connsiteY0-2" fmla="*/ 5798 h 5798"/>
                <a:gd name="connsiteX1-3" fmla="*/ 0 w 10000"/>
                <a:gd name="connsiteY1-4" fmla="*/ 5798 h 5798"/>
                <a:gd name="connsiteX2-5" fmla="*/ 4953 w 10000"/>
                <a:gd name="connsiteY2-6" fmla="*/ 0 h 5798"/>
                <a:gd name="connsiteX3-7" fmla="*/ 4953 w 10000"/>
                <a:gd name="connsiteY3-8" fmla="*/ 0 h 5798"/>
                <a:gd name="connsiteX4-9" fmla="*/ 10000 w 10000"/>
                <a:gd name="connsiteY4-10" fmla="*/ 1092 h 5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706"/>
            <p:cNvSpPr/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707"/>
            <p:cNvSpPr/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708"/>
            <p:cNvSpPr/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-1" fmla="*/ 0 w 7538"/>
                <a:gd name="connsiteY0-2" fmla="*/ 0 h 10000"/>
                <a:gd name="connsiteX1-3" fmla="*/ 5503 w 7538"/>
                <a:gd name="connsiteY1-4" fmla="*/ 7817 h 10000"/>
                <a:gd name="connsiteX2-5" fmla="*/ 7538 w 7538"/>
                <a:gd name="connsiteY2-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709"/>
            <p:cNvSpPr/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Line 713"/>
            <p:cNvSpPr>
              <a:spLocks noChangeShapeType="1"/>
            </p:cNvSpPr>
            <p:nvPr/>
          </p:nvSpPr>
          <p:spPr bwMode="auto">
            <a:xfrm flipH="1" flipV="1">
              <a:off x="6972417" y="2367473"/>
              <a:ext cx="242415" cy="63049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716"/>
            <p:cNvSpPr/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722"/>
            <p:cNvSpPr/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723"/>
            <p:cNvSpPr/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726"/>
            <p:cNvSpPr/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29"/>
            <p:cNvSpPr/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30"/>
            <p:cNvSpPr/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731"/>
            <p:cNvSpPr/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553195" y="2109078"/>
            <a:ext cx="3784653" cy="771623"/>
            <a:chOff x="2553195" y="2109078"/>
            <a:chExt cx="3784653" cy="771623"/>
          </a:xfrm>
        </p:grpSpPr>
        <p:sp>
          <p:nvSpPr>
            <p:cNvPr id="54" name="Rectangle 1"/>
            <p:cNvSpPr/>
            <p:nvPr/>
          </p:nvSpPr>
          <p:spPr>
            <a:xfrm>
              <a:off x="2553195" y="2115243"/>
              <a:ext cx="3784653" cy="759293"/>
            </a:xfrm>
            <a:prstGeom prst="rect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Rectangle 3"/>
            <p:cNvSpPr txBox="1">
              <a:spLocks noChangeArrowheads="1"/>
            </p:cNvSpPr>
            <p:nvPr/>
          </p:nvSpPr>
          <p:spPr bwMode="auto">
            <a:xfrm>
              <a:off x="5134760" y="2109078"/>
              <a:ext cx="774482" cy="77162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/>
              <a:r>
                <a:rPr lang="en-US" altLang="ko-KR" dirty="0">
                  <a:solidFill>
                    <a:prstClr val="white"/>
                  </a:solidFill>
                  <a:effectLst/>
                  <a:latin typeface="Calibri" panose="020F0502020204030204" pitchFamily="34" charset="0"/>
                </a:rPr>
                <a:t>03</a:t>
              </a:r>
            </a:p>
          </p:txBody>
        </p:sp>
        <p:sp>
          <p:nvSpPr>
            <p:cNvPr id="58" name="Rectangle 3"/>
            <p:cNvSpPr txBox="1">
              <a:spLocks noChangeArrowheads="1"/>
            </p:cNvSpPr>
            <p:nvPr/>
          </p:nvSpPr>
          <p:spPr bwMode="auto">
            <a:xfrm>
              <a:off x="2730285" y="2309133"/>
              <a:ext cx="2475673" cy="23301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/>
              <a:endParaRPr lang="en-US" altLang="ko-KR" sz="900" b="0" dirty="0">
                <a:solidFill>
                  <a:prstClr val="white"/>
                </a:solidFill>
                <a:effectLst/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027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5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9" grpId="0"/>
      <p:bldP spid="6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017388" y="409286"/>
            <a:ext cx="3214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游戏实现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前后左右移动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55959C-9C04-57AB-0A3C-D6F223321B6E}"/>
              </a:ext>
            </a:extLst>
          </p:cNvPr>
          <p:cNvSpPr txBox="1"/>
          <p:nvPr/>
        </p:nvSpPr>
        <p:spPr>
          <a:xfrm>
            <a:off x="656384" y="1256357"/>
            <a:ext cx="49416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zh-CN" altLang="en-US" sz="28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78E78A-875B-BFAA-5980-1D193C243C4C}"/>
              </a:ext>
            </a:extLst>
          </p:cNvPr>
          <p:cNvSpPr txBox="1"/>
          <p:nvPr/>
        </p:nvSpPr>
        <p:spPr>
          <a:xfrm>
            <a:off x="5795210" y="5601643"/>
            <a:ext cx="5586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可以看到视角的移动和任务的移动很自然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116203-62CF-85B3-9560-283DD1D831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31" t="2293" r="2267" b="1267"/>
          <a:stretch/>
        </p:blipFill>
        <p:spPr>
          <a:xfrm>
            <a:off x="320842" y="1256357"/>
            <a:ext cx="5117431" cy="457895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A215FB-5F9D-21FC-6D1C-5B6D70F0C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7498" y="1455456"/>
            <a:ext cx="5975236" cy="394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293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017388" y="409286"/>
            <a:ext cx="27013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游戏实现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多键支持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57FBC6-5F46-CF77-9422-B629F0848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95" y="2306420"/>
            <a:ext cx="5715516" cy="337706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4595434-B89C-2DDD-07D1-035E6632E05E}"/>
              </a:ext>
            </a:extLst>
          </p:cNvPr>
          <p:cNvSpPr txBox="1"/>
          <p:nvPr/>
        </p:nvSpPr>
        <p:spPr>
          <a:xfrm>
            <a:off x="447675" y="912462"/>
            <a:ext cx="5536031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按键事件处理：使用两个函数分别处理键盘按键的按下和释放事件。</a:t>
            </a:r>
            <a:endParaRPr lang="en-US" altLang="zh-CN" sz="28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按键状态跟踪：</a:t>
            </a:r>
            <a:r>
              <a:rPr lang="en-US" altLang="zh-CN" sz="2800" dirty="0" err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keyStates</a:t>
            </a:r>
            <a:r>
              <a:rPr lang="en-US" altLang="zh-CN" sz="2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是一个映射（如字典或哈希表），记录每个按键的当前状态（激活或非激活）。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游戏逻辑更新：</a:t>
            </a:r>
            <a:r>
              <a:rPr lang="en-US" altLang="zh-CN" sz="2800" dirty="0" err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updatespacestate</a:t>
            </a:r>
            <a:r>
              <a:rPr lang="en-US" altLang="zh-CN" sz="2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函数根据 </a:t>
            </a:r>
            <a:r>
              <a:rPr lang="en-US" altLang="zh-CN" sz="2800" dirty="0" err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keyStates</a:t>
            </a:r>
            <a:r>
              <a:rPr lang="en-US" altLang="zh-CN" sz="2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映射中的激活按键更新玩家状态，并执行相应动作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9843054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017388" y="409286"/>
            <a:ext cx="29578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游戏实现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跳跃</a:t>
            </a:r>
            <a:r>
              <a:rPr lang="zh-CN" altLang="en-US" sz="20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与下坠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55959C-9C04-57AB-0A3C-D6F223321B6E}"/>
              </a:ext>
            </a:extLst>
          </p:cNvPr>
          <p:cNvSpPr txBox="1"/>
          <p:nvPr/>
        </p:nvSpPr>
        <p:spPr>
          <a:xfrm>
            <a:off x="144514" y="942975"/>
            <a:ext cx="5775022" cy="6309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跳跃状态更新：</a:t>
            </a:r>
            <a:r>
              <a:rPr lang="en-US" altLang="zh-CN" sz="2000" dirty="0" err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updateJumpState</a:t>
            </a:r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函数管理跳跃动作。如果玩家正在跳跃且未固定位置，则根据当前时间和跳跃开始时间，使用物理公式计算跳跃高度。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跳跃碰撞检测：计算玩家当前位置对应的迷宫块，进行</a:t>
            </a:r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Z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轴方向碰撞检测。如果达到预设高度或迷宫边界，跳跃结束，重置相关高度参数。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垂直位置更新：在跳跃过程中，更新玩家或摄像机的垂直位置（</a:t>
            </a:r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Y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轴）。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下坠状态更新：</a:t>
            </a:r>
            <a:r>
              <a:rPr lang="en-US" altLang="zh-CN" sz="2000" dirty="0" err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updateFallState</a:t>
            </a:r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函数处理自然下坠。当玩家既不在跳跃也不在下坠，且高于当前块表面时，开始下坠。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下坠计算与结束：使用物理公式根据下坠时间计算下坠高度。如果到达块上表面，下坠结束，并更新相关高度参数。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摄像机</a:t>
            </a:r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/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玩家位置更新：在下坠过程中，同样更新玩家或摄像机的垂直位置。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38158D-74C5-8A68-2717-2A61A00F4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2253" y="1816267"/>
            <a:ext cx="5713495" cy="377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8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5134760" y="3022503"/>
            <a:ext cx="3581728" cy="58695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/>
            <a:r>
              <a:rPr lang="zh-CN" altLang="en-US" sz="3200" dirty="0">
                <a:solidFill>
                  <a:prstClr val="white"/>
                </a:solidFill>
                <a:effectLst/>
                <a:latin typeface="Calibri" panose="020F0502020204030204" pitchFamily="34" charset="0"/>
              </a:rPr>
              <a:t>游戏机关</a:t>
            </a:r>
          </a:p>
        </p:txBody>
      </p:sp>
      <p:cxnSp>
        <p:nvCxnSpPr>
          <p:cNvPr id="56" name="Straight Connector 4"/>
          <p:cNvCxnSpPr/>
          <p:nvPr/>
        </p:nvCxnSpPr>
        <p:spPr>
          <a:xfrm>
            <a:off x="5210960" y="3638383"/>
            <a:ext cx="361240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3"/>
          <p:cNvSpPr txBox="1">
            <a:spLocks noChangeArrowheads="1"/>
          </p:cNvSpPr>
          <p:nvPr/>
        </p:nvSpPr>
        <p:spPr bwMode="auto">
          <a:xfrm>
            <a:off x="5157548" y="3915228"/>
            <a:ext cx="3927476" cy="30995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03-1.</a:t>
            </a:r>
            <a:r>
              <a:rPr lang="zh-CN" altLang="en-US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岩浆陷阱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0" name="Rectangle 3"/>
          <p:cNvSpPr txBox="1">
            <a:spLocks noChangeArrowheads="1"/>
          </p:cNvSpPr>
          <p:nvPr/>
        </p:nvSpPr>
        <p:spPr bwMode="auto">
          <a:xfrm>
            <a:off x="5157548" y="4125525"/>
            <a:ext cx="3927476" cy="52540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03-2.</a:t>
            </a:r>
            <a:r>
              <a:rPr lang="zh-CN" altLang="en-US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土块障碍</a:t>
            </a:r>
            <a:endParaRPr lang="en-US" altLang="zh-CN" sz="1400" b="0" dirty="0">
              <a:solidFill>
                <a:prstClr val="white">
                  <a:lumMod val="95000"/>
                </a:prstClr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03-3.</a:t>
            </a:r>
            <a:r>
              <a:rPr lang="zh-CN" altLang="en-US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终点机关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64" name="Group 1"/>
          <p:cNvGrpSpPr/>
          <p:nvPr/>
        </p:nvGrpSpPr>
        <p:grpSpPr>
          <a:xfrm>
            <a:off x="-2982769" y="3616264"/>
            <a:ext cx="6950890" cy="7035260"/>
            <a:chOff x="4297681" y="2137013"/>
            <a:chExt cx="3596640" cy="3640296"/>
          </a:xfrm>
        </p:grpSpPr>
        <p:sp>
          <p:nvSpPr>
            <p:cNvPr id="65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700"/>
            <p:cNvSpPr/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1"/>
            <p:cNvSpPr/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703"/>
            <p:cNvSpPr/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-1" fmla="*/ 12868 w 12868"/>
                <a:gd name="connsiteY0-2" fmla="*/ 0 h 9028"/>
                <a:gd name="connsiteX1-3" fmla="*/ 10018 w 12868"/>
                <a:gd name="connsiteY1-4" fmla="*/ 386 h 9028"/>
                <a:gd name="connsiteX2-5" fmla="*/ 5140 w 12868"/>
                <a:gd name="connsiteY2-6" fmla="*/ 1461 h 9028"/>
                <a:gd name="connsiteX3-7" fmla="*/ 854 w 12868"/>
                <a:gd name="connsiteY3-8" fmla="*/ 2274 h 9028"/>
                <a:gd name="connsiteX4-9" fmla="*/ 0 w 12868"/>
                <a:gd name="connsiteY4-10" fmla="*/ 6055 h 9028"/>
                <a:gd name="connsiteX5-11" fmla="*/ 1724 w 12868"/>
                <a:gd name="connsiteY5-12" fmla="*/ 9028 h 9028"/>
                <a:gd name="connsiteX0-13" fmla="*/ 7785 w 7785"/>
                <a:gd name="connsiteY0-14" fmla="*/ 0 h 9572"/>
                <a:gd name="connsiteX1-15" fmla="*/ 3994 w 7785"/>
                <a:gd name="connsiteY1-16" fmla="*/ 1190 h 9572"/>
                <a:gd name="connsiteX2-17" fmla="*/ 664 w 7785"/>
                <a:gd name="connsiteY2-18" fmla="*/ 2091 h 9572"/>
                <a:gd name="connsiteX3-19" fmla="*/ 0 w 7785"/>
                <a:gd name="connsiteY3-20" fmla="*/ 6279 h 9572"/>
                <a:gd name="connsiteX4-21" fmla="*/ 1340 w 7785"/>
                <a:gd name="connsiteY4-22" fmla="*/ 9572 h 9572"/>
                <a:gd name="connsiteX0-23" fmla="*/ 5130 w 5130"/>
                <a:gd name="connsiteY0-24" fmla="*/ 0 h 8757"/>
                <a:gd name="connsiteX1-25" fmla="*/ 853 w 5130"/>
                <a:gd name="connsiteY1-26" fmla="*/ 941 h 8757"/>
                <a:gd name="connsiteX2-27" fmla="*/ 0 w 5130"/>
                <a:gd name="connsiteY2-28" fmla="*/ 5317 h 8757"/>
                <a:gd name="connsiteX3-29" fmla="*/ 1721 w 5130"/>
                <a:gd name="connsiteY3-30" fmla="*/ 8757 h 8757"/>
                <a:gd name="connsiteX0-31" fmla="*/ 1663 w 3355"/>
                <a:gd name="connsiteY0-32" fmla="*/ 0 h 8925"/>
                <a:gd name="connsiteX1-33" fmla="*/ 0 w 3355"/>
                <a:gd name="connsiteY1-34" fmla="*/ 4997 h 8925"/>
                <a:gd name="connsiteX2-35" fmla="*/ 3355 w 3355"/>
                <a:gd name="connsiteY2-36" fmla="*/ 8925 h 8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05"/>
            <p:cNvSpPr/>
            <p:nvPr/>
          </p:nvSpPr>
          <p:spPr bwMode="auto">
            <a:xfrm>
              <a:off x="5112461" y="2348476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-1" fmla="*/ 0 w 10000"/>
                <a:gd name="connsiteY0-2" fmla="*/ 5798 h 5798"/>
                <a:gd name="connsiteX1-3" fmla="*/ 0 w 10000"/>
                <a:gd name="connsiteY1-4" fmla="*/ 5798 h 5798"/>
                <a:gd name="connsiteX2-5" fmla="*/ 4953 w 10000"/>
                <a:gd name="connsiteY2-6" fmla="*/ 0 h 5798"/>
                <a:gd name="connsiteX3-7" fmla="*/ 4953 w 10000"/>
                <a:gd name="connsiteY3-8" fmla="*/ 0 h 5798"/>
                <a:gd name="connsiteX4-9" fmla="*/ 10000 w 10000"/>
                <a:gd name="connsiteY4-10" fmla="*/ 1092 h 5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06"/>
            <p:cNvSpPr/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07"/>
            <p:cNvSpPr/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08"/>
            <p:cNvSpPr/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-1" fmla="*/ 0 w 7538"/>
                <a:gd name="connsiteY0-2" fmla="*/ 0 h 10000"/>
                <a:gd name="connsiteX1-3" fmla="*/ 5503 w 7538"/>
                <a:gd name="connsiteY1-4" fmla="*/ 7817 h 10000"/>
                <a:gd name="connsiteX2-5" fmla="*/ 7538 w 7538"/>
                <a:gd name="connsiteY2-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09"/>
            <p:cNvSpPr/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Line 713"/>
            <p:cNvSpPr>
              <a:spLocks noChangeShapeType="1"/>
            </p:cNvSpPr>
            <p:nvPr/>
          </p:nvSpPr>
          <p:spPr bwMode="auto">
            <a:xfrm flipH="1" flipV="1">
              <a:off x="6981510" y="2366234"/>
              <a:ext cx="237017" cy="63173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16"/>
            <p:cNvSpPr/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722"/>
            <p:cNvSpPr/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723"/>
            <p:cNvSpPr/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26"/>
            <p:cNvSpPr/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729"/>
            <p:cNvSpPr/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730"/>
            <p:cNvSpPr/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731"/>
            <p:cNvSpPr/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Group 1"/>
          <p:cNvGrpSpPr/>
          <p:nvPr/>
        </p:nvGrpSpPr>
        <p:grpSpPr>
          <a:xfrm>
            <a:off x="9290190" y="-3412530"/>
            <a:ext cx="5803619" cy="5874063"/>
            <a:chOff x="4297681" y="2137013"/>
            <a:chExt cx="3596640" cy="3640296"/>
          </a:xfrm>
        </p:grpSpPr>
        <p:sp>
          <p:nvSpPr>
            <p:cNvPr id="100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700"/>
            <p:cNvSpPr/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701"/>
            <p:cNvSpPr/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703"/>
            <p:cNvSpPr/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-1" fmla="*/ 12868 w 12868"/>
                <a:gd name="connsiteY0-2" fmla="*/ 0 h 9028"/>
                <a:gd name="connsiteX1-3" fmla="*/ 10018 w 12868"/>
                <a:gd name="connsiteY1-4" fmla="*/ 386 h 9028"/>
                <a:gd name="connsiteX2-5" fmla="*/ 5140 w 12868"/>
                <a:gd name="connsiteY2-6" fmla="*/ 1461 h 9028"/>
                <a:gd name="connsiteX3-7" fmla="*/ 854 w 12868"/>
                <a:gd name="connsiteY3-8" fmla="*/ 2274 h 9028"/>
                <a:gd name="connsiteX4-9" fmla="*/ 0 w 12868"/>
                <a:gd name="connsiteY4-10" fmla="*/ 6055 h 9028"/>
                <a:gd name="connsiteX5-11" fmla="*/ 1724 w 12868"/>
                <a:gd name="connsiteY5-12" fmla="*/ 9028 h 9028"/>
                <a:gd name="connsiteX0-13" fmla="*/ 7785 w 7785"/>
                <a:gd name="connsiteY0-14" fmla="*/ 0 h 9572"/>
                <a:gd name="connsiteX1-15" fmla="*/ 3994 w 7785"/>
                <a:gd name="connsiteY1-16" fmla="*/ 1190 h 9572"/>
                <a:gd name="connsiteX2-17" fmla="*/ 664 w 7785"/>
                <a:gd name="connsiteY2-18" fmla="*/ 2091 h 9572"/>
                <a:gd name="connsiteX3-19" fmla="*/ 0 w 7785"/>
                <a:gd name="connsiteY3-20" fmla="*/ 6279 h 9572"/>
                <a:gd name="connsiteX4-21" fmla="*/ 1340 w 7785"/>
                <a:gd name="connsiteY4-22" fmla="*/ 9572 h 9572"/>
                <a:gd name="connsiteX0-23" fmla="*/ 5130 w 5130"/>
                <a:gd name="connsiteY0-24" fmla="*/ 0 h 8757"/>
                <a:gd name="connsiteX1-25" fmla="*/ 853 w 5130"/>
                <a:gd name="connsiteY1-26" fmla="*/ 941 h 8757"/>
                <a:gd name="connsiteX2-27" fmla="*/ 0 w 5130"/>
                <a:gd name="connsiteY2-28" fmla="*/ 5317 h 8757"/>
                <a:gd name="connsiteX3-29" fmla="*/ 1721 w 5130"/>
                <a:gd name="connsiteY3-30" fmla="*/ 8757 h 8757"/>
                <a:gd name="connsiteX0-31" fmla="*/ 1663 w 3355"/>
                <a:gd name="connsiteY0-32" fmla="*/ 0 h 8925"/>
                <a:gd name="connsiteX1-33" fmla="*/ 0 w 3355"/>
                <a:gd name="connsiteY1-34" fmla="*/ 4997 h 8925"/>
                <a:gd name="connsiteX2-35" fmla="*/ 3355 w 3355"/>
                <a:gd name="connsiteY2-36" fmla="*/ 8925 h 8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705"/>
            <p:cNvSpPr/>
            <p:nvPr/>
          </p:nvSpPr>
          <p:spPr bwMode="auto">
            <a:xfrm>
              <a:off x="5114925" y="2340343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-1" fmla="*/ 0 w 10000"/>
                <a:gd name="connsiteY0-2" fmla="*/ 5798 h 5798"/>
                <a:gd name="connsiteX1-3" fmla="*/ 0 w 10000"/>
                <a:gd name="connsiteY1-4" fmla="*/ 5798 h 5798"/>
                <a:gd name="connsiteX2-5" fmla="*/ 4953 w 10000"/>
                <a:gd name="connsiteY2-6" fmla="*/ 0 h 5798"/>
                <a:gd name="connsiteX3-7" fmla="*/ 4953 w 10000"/>
                <a:gd name="connsiteY3-8" fmla="*/ 0 h 5798"/>
                <a:gd name="connsiteX4-9" fmla="*/ 10000 w 10000"/>
                <a:gd name="connsiteY4-10" fmla="*/ 1092 h 5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706"/>
            <p:cNvSpPr/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707"/>
            <p:cNvSpPr/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708"/>
            <p:cNvSpPr/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-1" fmla="*/ 0 w 7538"/>
                <a:gd name="connsiteY0-2" fmla="*/ 0 h 10000"/>
                <a:gd name="connsiteX1-3" fmla="*/ 5503 w 7538"/>
                <a:gd name="connsiteY1-4" fmla="*/ 7817 h 10000"/>
                <a:gd name="connsiteX2-5" fmla="*/ 7538 w 7538"/>
                <a:gd name="connsiteY2-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709"/>
            <p:cNvSpPr/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Line 713"/>
            <p:cNvSpPr>
              <a:spLocks noChangeShapeType="1"/>
            </p:cNvSpPr>
            <p:nvPr/>
          </p:nvSpPr>
          <p:spPr bwMode="auto">
            <a:xfrm flipH="1" flipV="1">
              <a:off x="6972417" y="2367473"/>
              <a:ext cx="242415" cy="63049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716"/>
            <p:cNvSpPr/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722"/>
            <p:cNvSpPr/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723"/>
            <p:cNvSpPr/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726"/>
            <p:cNvSpPr/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29"/>
            <p:cNvSpPr/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30"/>
            <p:cNvSpPr/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731"/>
            <p:cNvSpPr/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553195" y="2109078"/>
            <a:ext cx="3784653" cy="771623"/>
            <a:chOff x="2553195" y="2109078"/>
            <a:chExt cx="3784653" cy="771623"/>
          </a:xfrm>
        </p:grpSpPr>
        <p:sp>
          <p:nvSpPr>
            <p:cNvPr id="54" name="Rectangle 1"/>
            <p:cNvSpPr/>
            <p:nvPr/>
          </p:nvSpPr>
          <p:spPr>
            <a:xfrm>
              <a:off x="2553195" y="2115243"/>
              <a:ext cx="3784653" cy="759293"/>
            </a:xfrm>
            <a:prstGeom prst="rect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7" name="Rectangle 3"/>
            <p:cNvSpPr txBox="1">
              <a:spLocks noChangeArrowheads="1"/>
            </p:cNvSpPr>
            <p:nvPr/>
          </p:nvSpPr>
          <p:spPr bwMode="auto">
            <a:xfrm>
              <a:off x="5134760" y="2109078"/>
              <a:ext cx="774482" cy="77162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/>
              <a:r>
                <a:rPr lang="en-US" altLang="ko-KR" dirty="0">
                  <a:solidFill>
                    <a:prstClr val="white"/>
                  </a:solidFill>
                  <a:effectLst/>
                  <a:latin typeface="Calibri" panose="020F0502020204030204" pitchFamily="34" charset="0"/>
                </a:rPr>
                <a:t>04</a:t>
              </a:r>
            </a:p>
          </p:txBody>
        </p:sp>
        <p:sp>
          <p:nvSpPr>
            <p:cNvPr id="58" name="Rectangle 3"/>
            <p:cNvSpPr txBox="1">
              <a:spLocks noChangeArrowheads="1"/>
            </p:cNvSpPr>
            <p:nvPr/>
          </p:nvSpPr>
          <p:spPr bwMode="auto">
            <a:xfrm>
              <a:off x="2730285" y="2309133"/>
              <a:ext cx="2475673" cy="23301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/>
              <a:endParaRPr lang="en-US" altLang="ko-KR" sz="900" b="0" dirty="0">
                <a:solidFill>
                  <a:prstClr val="white"/>
                </a:solidFill>
                <a:effectLst/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8307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5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9" grpId="0"/>
      <p:bldP spid="6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017388" y="409286"/>
            <a:ext cx="27013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游戏实现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岩浆陷阱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595434-B89C-2DDD-07D1-035E6632E05E}"/>
              </a:ext>
            </a:extLst>
          </p:cNvPr>
          <p:cNvSpPr txBox="1"/>
          <p:nvPr/>
        </p:nvSpPr>
        <p:spPr>
          <a:xfrm>
            <a:off x="447675" y="720491"/>
            <a:ext cx="5014662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每次画面更新时，要检查玩家是否踩中迸发的岩浆，如果踩中，则游戏结束，固定玩家的位置和视角；如果没有踩中陷阱，或者踩中陷阱时岩浆没有迸发，则无事发生。</a:t>
            </a:r>
            <a:endParaRPr lang="en-US" altLang="zh-CN" sz="24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玩家死亡不能移动的效果可以通过固定摄像机来实现，将前后移动速度、左右移动速度、垂直移动速度和视角移动速度都为 </a:t>
            </a:r>
            <a:r>
              <a:rPr lang="en-US" altLang="zh-CN" sz="24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0</a:t>
            </a:r>
            <a:endParaRPr lang="zh-CN" altLang="en-US" sz="24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玩家死亡之后更新的每一帧都会触发 </a:t>
            </a:r>
            <a:r>
              <a:rPr lang="en-US" altLang="zh-CN" sz="24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player-&gt;</a:t>
            </a:r>
            <a:r>
              <a:rPr lang="en-US" altLang="zh-CN" sz="2400" dirty="0" err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setFixed</a:t>
            </a:r>
            <a:r>
              <a:rPr lang="en-US" altLang="zh-CN" sz="24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() </a:t>
            </a:r>
            <a:r>
              <a:rPr lang="zh-CN" altLang="en-US" sz="24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和 </a:t>
            </a:r>
            <a:r>
              <a:rPr lang="en-US" altLang="zh-CN" sz="2400" dirty="0" err="1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drawText</a:t>
            </a:r>
            <a:r>
              <a:rPr lang="en-US" altLang="zh-CN" sz="24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的死亡提示，从而实现游戏的结束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D7AC8A-0AF7-EB2E-DD41-3B5A960DE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728" y="1216513"/>
            <a:ext cx="3915321" cy="25721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6905D6E-8B3F-9A51-D06C-476D576394AF}"/>
              </a:ext>
            </a:extLst>
          </p:cNvPr>
          <p:cNvSpPr txBox="1"/>
          <p:nvPr/>
        </p:nvSpPr>
        <p:spPr>
          <a:xfrm>
            <a:off x="9726049" y="2317901"/>
            <a:ext cx="1179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岩浆溢出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C02AB6-2112-4EF6-7798-F7485DA682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728" y="3968333"/>
            <a:ext cx="3915321" cy="26564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13A8912-F1CC-A234-73E2-061769CB1FC0}"/>
              </a:ext>
            </a:extLst>
          </p:cNvPr>
          <p:cNvSpPr txBox="1"/>
          <p:nvPr/>
        </p:nvSpPr>
        <p:spPr>
          <a:xfrm>
            <a:off x="9726049" y="51119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岩浆未溢出</a:t>
            </a:r>
          </a:p>
        </p:txBody>
      </p:sp>
    </p:spTree>
    <p:extLst>
      <p:ext uri="{BB962C8B-B14F-4D97-AF65-F5344CB8AC3E}">
        <p14:creationId xmlns:p14="http://schemas.microsoft.com/office/powerpoint/2010/main" val="2359630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017388" y="409286"/>
            <a:ext cx="27013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游戏实现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土块障碍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4595434-B89C-2DDD-07D1-035E6632E05E}"/>
              </a:ext>
            </a:extLst>
          </p:cNvPr>
          <p:cNvSpPr txBox="1"/>
          <p:nvPr/>
        </p:nvSpPr>
        <p:spPr>
          <a:xfrm>
            <a:off x="447675" y="912461"/>
            <a:ext cx="468980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在前进的路上会有土块障碍，它的实现与墙壁类似</a:t>
            </a:r>
            <a:endParaRPr lang="en-US" altLang="zh-CN" sz="28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因为土块障碍的高度较低，因此可以进行翻越</a:t>
            </a:r>
            <a:endParaRPr lang="en-US" altLang="zh-CN" sz="28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只需要用过跳跃即可翻越，跳起的高度完全可以翻越矮墙。</a:t>
            </a:r>
            <a:endParaRPr lang="en-US" altLang="zh-CN" sz="28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62236A-3380-3216-0CB7-ADF4697FE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642" y="1284839"/>
            <a:ext cx="6364683" cy="428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20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017388" y="409286"/>
            <a:ext cx="27013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游戏实现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终点机关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5015B5-3D98-7D3A-45C6-B78B0587A33A}"/>
              </a:ext>
            </a:extLst>
          </p:cNvPr>
          <p:cNvSpPr txBox="1"/>
          <p:nvPr/>
        </p:nvSpPr>
        <p:spPr>
          <a:xfrm>
            <a:off x="215794" y="1833900"/>
            <a:ext cx="485150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机关放置：在</a:t>
            </a:r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Kruskal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算法生成的迷宫中，选择一个空房间放置机关，并标记为特殊值。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玩家检查机关：玩家通过检查当前位置的值来判断是否到达机关位置。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机关激活：玩家到达机关位置时触发机关的激活。</a:t>
            </a:r>
          </a:p>
          <a:p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终点检查机制：设置一个布尔变量，用于在玩家到达终点时检查机关是否已激活。</a:t>
            </a:r>
          </a:p>
          <a:p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3.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游戏结束提示：根据机关是否激活，显示不同的提示信息，指示游戏是否完成。</a:t>
            </a:r>
            <a:endParaRPr lang="zh-CN" altLang="en-US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EAD52E-C66C-833F-9153-59D707D037F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4" t="6011" r="1114" b="1981"/>
          <a:stretch/>
        </p:blipFill>
        <p:spPr bwMode="auto">
          <a:xfrm>
            <a:off x="5865831" y="1895224"/>
            <a:ext cx="5251347" cy="3475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17238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017388" y="409286"/>
            <a:ext cx="2444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游戏实现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小地图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5015B5-3D98-7D3A-45C6-B78B0587A33A}"/>
              </a:ext>
            </a:extLst>
          </p:cNvPr>
          <p:cNvSpPr txBox="1"/>
          <p:nvPr/>
        </p:nvSpPr>
        <p:spPr>
          <a:xfrm>
            <a:off x="215794" y="1833900"/>
            <a:ext cx="485150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1.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小地图定位：设定小地图的尺寸和位置，并保存当前</a:t>
            </a:r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OpenGL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状态。</a:t>
            </a:r>
          </a:p>
          <a:p>
            <a:endParaRPr lang="zh-CN" altLang="en-US" sz="20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2.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迷宫绘制：使用正交投影遍历绘制迷宫单元，用白色表示墙壁和元素。</a:t>
            </a:r>
          </a:p>
          <a:p>
            <a:endParaRPr lang="zh-CN" altLang="en-US" sz="20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3.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玩家位置标记：计算并以小点形式标记玩家在小地图上的位置。</a:t>
            </a:r>
          </a:p>
          <a:p>
            <a:endParaRPr lang="zh-CN" altLang="en-US" sz="20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4.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视图恢复：完成绘制后恢复</a:t>
            </a:r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OpenGL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状态，将视口还原至主视图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70B988-E111-003F-7449-2B8E440C1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299" y="1605388"/>
            <a:ext cx="6116479" cy="412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16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432655" y="2773161"/>
            <a:ext cx="1326690" cy="4633450"/>
            <a:chOff x="5432655" y="1299961"/>
            <a:chExt cx="1326690" cy="4633450"/>
          </a:xfrm>
        </p:grpSpPr>
        <p:sp>
          <p:nvSpPr>
            <p:cNvPr id="3" name="Freeform 6"/>
            <p:cNvSpPr/>
            <p:nvPr/>
          </p:nvSpPr>
          <p:spPr bwMode="auto">
            <a:xfrm>
              <a:off x="5432655" y="1299961"/>
              <a:ext cx="1326690" cy="1533859"/>
            </a:xfrm>
            <a:custGeom>
              <a:avLst/>
              <a:gdLst>
                <a:gd name="T0" fmla="*/ 286 w 422"/>
                <a:gd name="T1" fmla="*/ 488 h 488"/>
                <a:gd name="T2" fmla="*/ 422 w 422"/>
                <a:gd name="T3" fmla="*/ 31 h 488"/>
                <a:gd name="T4" fmla="*/ 211 w 422"/>
                <a:gd name="T5" fmla="*/ 0 h 488"/>
                <a:gd name="T6" fmla="*/ 0 w 422"/>
                <a:gd name="T7" fmla="*/ 31 h 488"/>
                <a:gd name="T8" fmla="*/ 136 w 422"/>
                <a:gd name="T9" fmla="*/ 488 h 488"/>
                <a:gd name="T10" fmla="*/ 211 w 422"/>
                <a:gd name="T11" fmla="*/ 477 h 488"/>
                <a:gd name="T12" fmla="*/ 286 w 422"/>
                <a:gd name="T1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488"/>
                  </a:moveTo>
                  <a:cubicBezTo>
                    <a:pt x="422" y="31"/>
                    <a:pt x="422" y="31"/>
                    <a:pt x="422" y="31"/>
                  </a:cubicBezTo>
                  <a:cubicBezTo>
                    <a:pt x="355" y="11"/>
                    <a:pt x="284" y="0"/>
                    <a:pt x="211" y="0"/>
                  </a:cubicBezTo>
                  <a:cubicBezTo>
                    <a:pt x="138" y="0"/>
                    <a:pt x="67" y="11"/>
                    <a:pt x="0" y="31"/>
                  </a:cubicBezTo>
                  <a:cubicBezTo>
                    <a:pt x="136" y="488"/>
                    <a:pt x="136" y="488"/>
                    <a:pt x="136" y="488"/>
                  </a:cubicBezTo>
                  <a:cubicBezTo>
                    <a:pt x="160" y="481"/>
                    <a:pt x="185" y="477"/>
                    <a:pt x="211" y="477"/>
                  </a:cubicBezTo>
                  <a:cubicBezTo>
                    <a:pt x="237" y="477"/>
                    <a:pt x="262" y="481"/>
                    <a:pt x="286" y="4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A9995">
                    <a:alpha val="0"/>
                  </a:srgbClr>
                </a:gs>
                <a:gs pos="100000">
                  <a:srgbClr val="54D0CA"/>
                </a:gs>
              </a:gsLst>
              <a:lin ang="5400000" scaled="1"/>
              <a:tileRect/>
            </a:gradFill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4" name="Freeform 11"/>
            <p:cNvSpPr/>
            <p:nvPr/>
          </p:nvSpPr>
          <p:spPr bwMode="auto">
            <a:xfrm>
              <a:off x="5432655" y="4399552"/>
              <a:ext cx="1326690" cy="1533859"/>
            </a:xfrm>
            <a:custGeom>
              <a:avLst/>
              <a:gdLst>
                <a:gd name="T0" fmla="*/ 286 w 422"/>
                <a:gd name="T1" fmla="*/ 0 h 488"/>
                <a:gd name="T2" fmla="*/ 422 w 422"/>
                <a:gd name="T3" fmla="*/ 457 h 488"/>
                <a:gd name="T4" fmla="*/ 211 w 422"/>
                <a:gd name="T5" fmla="*/ 488 h 488"/>
                <a:gd name="T6" fmla="*/ 0 w 422"/>
                <a:gd name="T7" fmla="*/ 457 h 488"/>
                <a:gd name="T8" fmla="*/ 136 w 422"/>
                <a:gd name="T9" fmla="*/ 0 h 488"/>
                <a:gd name="T10" fmla="*/ 211 w 422"/>
                <a:gd name="T11" fmla="*/ 11 h 488"/>
                <a:gd name="T12" fmla="*/ 286 w 422"/>
                <a:gd name="T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0"/>
                  </a:moveTo>
                  <a:cubicBezTo>
                    <a:pt x="422" y="457"/>
                    <a:pt x="422" y="457"/>
                    <a:pt x="422" y="457"/>
                  </a:cubicBezTo>
                  <a:cubicBezTo>
                    <a:pt x="355" y="478"/>
                    <a:pt x="284" y="488"/>
                    <a:pt x="211" y="488"/>
                  </a:cubicBezTo>
                  <a:cubicBezTo>
                    <a:pt x="138" y="488"/>
                    <a:pt x="67" y="478"/>
                    <a:pt x="0" y="45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60" y="7"/>
                    <a:pt x="185" y="11"/>
                    <a:pt x="211" y="11"/>
                  </a:cubicBezTo>
                  <a:cubicBezTo>
                    <a:pt x="237" y="11"/>
                    <a:pt x="262" y="7"/>
                    <a:pt x="286" y="0"/>
                  </a:cubicBezTo>
                  <a:close/>
                </a:path>
              </a:pathLst>
            </a:custGeom>
            <a:noFill/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 rot="19561713">
            <a:off x="5432655" y="2773161"/>
            <a:ext cx="1326690" cy="4633450"/>
            <a:chOff x="5436625" y="2733907"/>
            <a:chExt cx="1326690" cy="4633450"/>
          </a:xfrm>
          <a:solidFill>
            <a:srgbClr val="29FFFF"/>
          </a:solidFill>
        </p:grpSpPr>
        <p:sp>
          <p:nvSpPr>
            <p:cNvPr id="6" name="Freeform 6"/>
            <p:cNvSpPr/>
            <p:nvPr/>
          </p:nvSpPr>
          <p:spPr bwMode="auto">
            <a:xfrm>
              <a:off x="5436625" y="2733907"/>
              <a:ext cx="1326690" cy="1533859"/>
            </a:xfrm>
            <a:custGeom>
              <a:avLst/>
              <a:gdLst>
                <a:gd name="T0" fmla="*/ 286 w 422"/>
                <a:gd name="T1" fmla="*/ 488 h 488"/>
                <a:gd name="T2" fmla="*/ 422 w 422"/>
                <a:gd name="T3" fmla="*/ 31 h 488"/>
                <a:gd name="T4" fmla="*/ 211 w 422"/>
                <a:gd name="T5" fmla="*/ 0 h 488"/>
                <a:gd name="T6" fmla="*/ 0 w 422"/>
                <a:gd name="T7" fmla="*/ 31 h 488"/>
                <a:gd name="T8" fmla="*/ 136 w 422"/>
                <a:gd name="T9" fmla="*/ 488 h 488"/>
                <a:gd name="T10" fmla="*/ 211 w 422"/>
                <a:gd name="T11" fmla="*/ 477 h 488"/>
                <a:gd name="T12" fmla="*/ 286 w 422"/>
                <a:gd name="T1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488"/>
                  </a:moveTo>
                  <a:cubicBezTo>
                    <a:pt x="422" y="31"/>
                    <a:pt x="422" y="31"/>
                    <a:pt x="422" y="31"/>
                  </a:cubicBezTo>
                  <a:cubicBezTo>
                    <a:pt x="355" y="11"/>
                    <a:pt x="284" y="0"/>
                    <a:pt x="211" y="0"/>
                  </a:cubicBezTo>
                  <a:cubicBezTo>
                    <a:pt x="138" y="0"/>
                    <a:pt x="67" y="11"/>
                    <a:pt x="0" y="31"/>
                  </a:cubicBezTo>
                  <a:cubicBezTo>
                    <a:pt x="136" y="488"/>
                    <a:pt x="136" y="488"/>
                    <a:pt x="136" y="488"/>
                  </a:cubicBezTo>
                  <a:cubicBezTo>
                    <a:pt x="160" y="481"/>
                    <a:pt x="185" y="477"/>
                    <a:pt x="211" y="477"/>
                  </a:cubicBezTo>
                  <a:cubicBezTo>
                    <a:pt x="237" y="477"/>
                    <a:pt x="262" y="481"/>
                    <a:pt x="286" y="4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A9995">
                    <a:alpha val="0"/>
                  </a:srgbClr>
                </a:gs>
                <a:gs pos="100000">
                  <a:srgbClr val="54D0CA"/>
                </a:gs>
              </a:gsLst>
              <a:lin ang="5400000" scaled="1"/>
              <a:tileRect/>
            </a:gradFill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7" name="Freeform 11"/>
            <p:cNvSpPr/>
            <p:nvPr/>
          </p:nvSpPr>
          <p:spPr bwMode="auto">
            <a:xfrm>
              <a:off x="5436625" y="5833498"/>
              <a:ext cx="1326690" cy="1533859"/>
            </a:xfrm>
            <a:custGeom>
              <a:avLst/>
              <a:gdLst>
                <a:gd name="T0" fmla="*/ 286 w 422"/>
                <a:gd name="T1" fmla="*/ 0 h 488"/>
                <a:gd name="T2" fmla="*/ 422 w 422"/>
                <a:gd name="T3" fmla="*/ 457 h 488"/>
                <a:gd name="T4" fmla="*/ 211 w 422"/>
                <a:gd name="T5" fmla="*/ 488 h 488"/>
                <a:gd name="T6" fmla="*/ 0 w 422"/>
                <a:gd name="T7" fmla="*/ 457 h 488"/>
                <a:gd name="T8" fmla="*/ 136 w 422"/>
                <a:gd name="T9" fmla="*/ 0 h 488"/>
                <a:gd name="T10" fmla="*/ 211 w 422"/>
                <a:gd name="T11" fmla="*/ 11 h 488"/>
                <a:gd name="T12" fmla="*/ 286 w 422"/>
                <a:gd name="T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0"/>
                  </a:moveTo>
                  <a:cubicBezTo>
                    <a:pt x="422" y="457"/>
                    <a:pt x="422" y="457"/>
                    <a:pt x="422" y="457"/>
                  </a:cubicBezTo>
                  <a:cubicBezTo>
                    <a:pt x="355" y="478"/>
                    <a:pt x="284" y="488"/>
                    <a:pt x="211" y="488"/>
                  </a:cubicBezTo>
                  <a:cubicBezTo>
                    <a:pt x="138" y="488"/>
                    <a:pt x="67" y="478"/>
                    <a:pt x="0" y="45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60" y="7"/>
                    <a:pt x="185" y="11"/>
                    <a:pt x="211" y="11"/>
                  </a:cubicBezTo>
                  <a:cubicBezTo>
                    <a:pt x="237" y="11"/>
                    <a:pt x="262" y="7"/>
                    <a:pt x="286" y="0"/>
                  </a:cubicBezTo>
                  <a:close/>
                </a:path>
              </a:pathLst>
            </a:custGeom>
            <a:noFill/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 rot="17516888">
            <a:off x="5432655" y="2773161"/>
            <a:ext cx="1326690" cy="4633450"/>
            <a:chOff x="5436625" y="2733907"/>
            <a:chExt cx="1326690" cy="4633450"/>
          </a:xfrm>
          <a:solidFill>
            <a:srgbClr val="29FFFF"/>
          </a:solidFill>
        </p:grpSpPr>
        <p:sp>
          <p:nvSpPr>
            <p:cNvPr id="9" name="Freeform 6"/>
            <p:cNvSpPr/>
            <p:nvPr/>
          </p:nvSpPr>
          <p:spPr bwMode="auto">
            <a:xfrm>
              <a:off x="5436625" y="2733907"/>
              <a:ext cx="1326690" cy="1533859"/>
            </a:xfrm>
            <a:custGeom>
              <a:avLst/>
              <a:gdLst>
                <a:gd name="T0" fmla="*/ 286 w 422"/>
                <a:gd name="T1" fmla="*/ 488 h 488"/>
                <a:gd name="T2" fmla="*/ 422 w 422"/>
                <a:gd name="T3" fmla="*/ 31 h 488"/>
                <a:gd name="T4" fmla="*/ 211 w 422"/>
                <a:gd name="T5" fmla="*/ 0 h 488"/>
                <a:gd name="T6" fmla="*/ 0 w 422"/>
                <a:gd name="T7" fmla="*/ 31 h 488"/>
                <a:gd name="T8" fmla="*/ 136 w 422"/>
                <a:gd name="T9" fmla="*/ 488 h 488"/>
                <a:gd name="T10" fmla="*/ 211 w 422"/>
                <a:gd name="T11" fmla="*/ 477 h 488"/>
                <a:gd name="T12" fmla="*/ 286 w 422"/>
                <a:gd name="T1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488"/>
                  </a:moveTo>
                  <a:cubicBezTo>
                    <a:pt x="422" y="31"/>
                    <a:pt x="422" y="31"/>
                    <a:pt x="422" y="31"/>
                  </a:cubicBezTo>
                  <a:cubicBezTo>
                    <a:pt x="355" y="11"/>
                    <a:pt x="284" y="0"/>
                    <a:pt x="211" y="0"/>
                  </a:cubicBezTo>
                  <a:cubicBezTo>
                    <a:pt x="138" y="0"/>
                    <a:pt x="67" y="11"/>
                    <a:pt x="0" y="31"/>
                  </a:cubicBezTo>
                  <a:cubicBezTo>
                    <a:pt x="136" y="488"/>
                    <a:pt x="136" y="488"/>
                    <a:pt x="136" y="488"/>
                  </a:cubicBezTo>
                  <a:cubicBezTo>
                    <a:pt x="160" y="481"/>
                    <a:pt x="185" y="477"/>
                    <a:pt x="211" y="477"/>
                  </a:cubicBezTo>
                  <a:cubicBezTo>
                    <a:pt x="237" y="477"/>
                    <a:pt x="262" y="481"/>
                    <a:pt x="286" y="4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A9995">
                    <a:alpha val="0"/>
                  </a:srgbClr>
                </a:gs>
                <a:gs pos="100000">
                  <a:srgbClr val="54D0CA"/>
                </a:gs>
              </a:gsLst>
              <a:lin ang="5400000" scaled="1"/>
              <a:tileRect/>
            </a:gradFill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0" name="Freeform 11"/>
            <p:cNvSpPr/>
            <p:nvPr/>
          </p:nvSpPr>
          <p:spPr bwMode="auto">
            <a:xfrm>
              <a:off x="5436625" y="5833498"/>
              <a:ext cx="1326690" cy="1533859"/>
            </a:xfrm>
            <a:custGeom>
              <a:avLst/>
              <a:gdLst>
                <a:gd name="T0" fmla="*/ 286 w 422"/>
                <a:gd name="T1" fmla="*/ 0 h 488"/>
                <a:gd name="T2" fmla="*/ 422 w 422"/>
                <a:gd name="T3" fmla="*/ 457 h 488"/>
                <a:gd name="T4" fmla="*/ 211 w 422"/>
                <a:gd name="T5" fmla="*/ 488 h 488"/>
                <a:gd name="T6" fmla="*/ 0 w 422"/>
                <a:gd name="T7" fmla="*/ 457 h 488"/>
                <a:gd name="T8" fmla="*/ 136 w 422"/>
                <a:gd name="T9" fmla="*/ 0 h 488"/>
                <a:gd name="T10" fmla="*/ 211 w 422"/>
                <a:gd name="T11" fmla="*/ 11 h 488"/>
                <a:gd name="T12" fmla="*/ 286 w 422"/>
                <a:gd name="T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0"/>
                  </a:moveTo>
                  <a:cubicBezTo>
                    <a:pt x="422" y="457"/>
                    <a:pt x="422" y="457"/>
                    <a:pt x="422" y="457"/>
                  </a:cubicBezTo>
                  <a:cubicBezTo>
                    <a:pt x="355" y="478"/>
                    <a:pt x="284" y="488"/>
                    <a:pt x="211" y="488"/>
                  </a:cubicBezTo>
                  <a:cubicBezTo>
                    <a:pt x="138" y="488"/>
                    <a:pt x="67" y="478"/>
                    <a:pt x="0" y="45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60" y="7"/>
                    <a:pt x="185" y="11"/>
                    <a:pt x="211" y="11"/>
                  </a:cubicBezTo>
                  <a:cubicBezTo>
                    <a:pt x="237" y="11"/>
                    <a:pt x="262" y="7"/>
                    <a:pt x="286" y="0"/>
                  </a:cubicBezTo>
                  <a:close/>
                </a:path>
              </a:pathLst>
            </a:custGeom>
            <a:noFill/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rot="4091255">
            <a:off x="5432655" y="2773160"/>
            <a:ext cx="1326690" cy="4633450"/>
            <a:chOff x="5436625" y="2733907"/>
            <a:chExt cx="1326690" cy="4633450"/>
          </a:xfrm>
          <a:solidFill>
            <a:srgbClr val="29FFFF"/>
          </a:solidFill>
        </p:grpSpPr>
        <p:sp>
          <p:nvSpPr>
            <p:cNvPr id="12" name="Freeform 6"/>
            <p:cNvSpPr/>
            <p:nvPr/>
          </p:nvSpPr>
          <p:spPr bwMode="auto">
            <a:xfrm>
              <a:off x="5436625" y="2733907"/>
              <a:ext cx="1326690" cy="1533859"/>
            </a:xfrm>
            <a:custGeom>
              <a:avLst/>
              <a:gdLst>
                <a:gd name="T0" fmla="*/ 286 w 422"/>
                <a:gd name="T1" fmla="*/ 488 h 488"/>
                <a:gd name="T2" fmla="*/ 422 w 422"/>
                <a:gd name="T3" fmla="*/ 31 h 488"/>
                <a:gd name="T4" fmla="*/ 211 w 422"/>
                <a:gd name="T5" fmla="*/ 0 h 488"/>
                <a:gd name="T6" fmla="*/ 0 w 422"/>
                <a:gd name="T7" fmla="*/ 31 h 488"/>
                <a:gd name="T8" fmla="*/ 136 w 422"/>
                <a:gd name="T9" fmla="*/ 488 h 488"/>
                <a:gd name="T10" fmla="*/ 211 w 422"/>
                <a:gd name="T11" fmla="*/ 477 h 488"/>
                <a:gd name="T12" fmla="*/ 286 w 422"/>
                <a:gd name="T1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488"/>
                  </a:moveTo>
                  <a:cubicBezTo>
                    <a:pt x="422" y="31"/>
                    <a:pt x="422" y="31"/>
                    <a:pt x="422" y="31"/>
                  </a:cubicBezTo>
                  <a:cubicBezTo>
                    <a:pt x="355" y="11"/>
                    <a:pt x="284" y="0"/>
                    <a:pt x="211" y="0"/>
                  </a:cubicBezTo>
                  <a:cubicBezTo>
                    <a:pt x="138" y="0"/>
                    <a:pt x="67" y="11"/>
                    <a:pt x="0" y="31"/>
                  </a:cubicBezTo>
                  <a:cubicBezTo>
                    <a:pt x="136" y="488"/>
                    <a:pt x="136" y="488"/>
                    <a:pt x="136" y="488"/>
                  </a:cubicBezTo>
                  <a:cubicBezTo>
                    <a:pt x="160" y="481"/>
                    <a:pt x="185" y="477"/>
                    <a:pt x="211" y="477"/>
                  </a:cubicBezTo>
                  <a:cubicBezTo>
                    <a:pt x="237" y="477"/>
                    <a:pt x="262" y="481"/>
                    <a:pt x="286" y="4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A9995">
                    <a:alpha val="0"/>
                  </a:srgbClr>
                </a:gs>
                <a:gs pos="100000">
                  <a:srgbClr val="54D0CA"/>
                </a:gs>
              </a:gsLst>
              <a:lin ang="5400000" scaled="1"/>
              <a:tileRect/>
            </a:gradFill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5436625" y="5833498"/>
              <a:ext cx="1326690" cy="1533859"/>
            </a:xfrm>
            <a:custGeom>
              <a:avLst/>
              <a:gdLst>
                <a:gd name="T0" fmla="*/ 286 w 422"/>
                <a:gd name="T1" fmla="*/ 0 h 488"/>
                <a:gd name="T2" fmla="*/ 422 w 422"/>
                <a:gd name="T3" fmla="*/ 457 h 488"/>
                <a:gd name="T4" fmla="*/ 211 w 422"/>
                <a:gd name="T5" fmla="*/ 488 h 488"/>
                <a:gd name="T6" fmla="*/ 0 w 422"/>
                <a:gd name="T7" fmla="*/ 457 h 488"/>
                <a:gd name="T8" fmla="*/ 136 w 422"/>
                <a:gd name="T9" fmla="*/ 0 h 488"/>
                <a:gd name="T10" fmla="*/ 211 w 422"/>
                <a:gd name="T11" fmla="*/ 11 h 488"/>
                <a:gd name="T12" fmla="*/ 286 w 422"/>
                <a:gd name="T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0"/>
                  </a:moveTo>
                  <a:cubicBezTo>
                    <a:pt x="422" y="457"/>
                    <a:pt x="422" y="457"/>
                    <a:pt x="422" y="457"/>
                  </a:cubicBezTo>
                  <a:cubicBezTo>
                    <a:pt x="355" y="478"/>
                    <a:pt x="284" y="488"/>
                    <a:pt x="211" y="488"/>
                  </a:cubicBezTo>
                  <a:cubicBezTo>
                    <a:pt x="138" y="488"/>
                    <a:pt x="67" y="478"/>
                    <a:pt x="0" y="45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60" y="7"/>
                    <a:pt x="185" y="11"/>
                    <a:pt x="211" y="11"/>
                  </a:cubicBezTo>
                  <a:cubicBezTo>
                    <a:pt x="237" y="11"/>
                    <a:pt x="262" y="7"/>
                    <a:pt x="286" y="0"/>
                  </a:cubicBezTo>
                  <a:close/>
                </a:path>
              </a:pathLst>
            </a:custGeom>
            <a:noFill/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 rot="2046430">
            <a:off x="5432655" y="2773160"/>
            <a:ext cx="1326690" cy="4633450"/>
            <a:chOff x="5436625" y="2733907"/>
            <a:chExt cx="1326690" cy="4633450"/>
          </a:xfrm>
          <a:solidFill>
            <a:srgbClr val="29FFFF"/>
          </a:solidFill>
        </p:grpSpPr>
        <p:sp>
          <p:nvSpPr>
            <p:cNvPr id="15" name="Freeform 6"/>
            <p:cNvSpPr/>
            <p:nvPr/>
          </p:nvSpPr>
          <p:spPr bwMode="auto">
            <a:xfrm>
              <a:off x="5436625" y="2733907"/>
              <a:ext cx="1326690" cy="1533859"/>
            </a:xfrm>
            <a:custGeom>
              <a:avLst/>
              <a:gdLst>
                <a:gd name="T0" fmla="*/ 286 w 422"/>
                <a:gd name="T1" fmla="*/ 488 h 488"/>
                <a:gd name="T2" fmla="*/ 422 w 422"/>
                <a:gd name="T3" fmla="*/ 31 h 488"/>
                <a:gd name="T4" fmla="*/ 211 w 422"/>
                <a:gd name="T5" fmla="*/ 0 h 488"/>
                <a:gd name="T6" fmla="*/ 0 w 422"/>
                <a:gd name="T7" fmla="*/ 31 h 488"/>
                <a:gd name="T8" fmla="*/ 136 w 422"/>
                <a:gd name="T9" fmla="*/ 488 h 488"/>
                <a:gd name="T10" fmla="*/ 211 w 422"/>
                <a:gd name="T11" fmla="*/ 477 h 488"/>
                <a:gd name="T12" fmla="*/ 286 w 422"/>
                <a:gd name="T13" fmla="*/ 488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488"/>
                  </a:moveTo>
                  <a:cubicBezTo>
                    <a:pt x="422" y="31"/>
                    <a:pt x="422" y="31"/>
                    <a:pt x="422" y="31"/>
                  </a:cubicBezTo>
                  <a:cubicBezTo>
                    <a:pt x="355" y="11"/>
                    <a:pt x="284" y="0"/>
                    <a:pt x="211" y="0"/>
                  </a:cubicBezTo>
                  <a:cubicBezTo>
                    <a:pt x="138" y="0"/>
                    <a:pt x="67" y="11"/>
                    <a:pt x="0" y="31"/>
                  </a:cubicBezTo>
                  <a:cubicBezTo>
                    <a:pt x="136" y="488"/>
                    <a:pt x="136" y="488"/>
                    <a:pt x="136" y="488"/>
                  </a:cubicBezTo>
                  <a:cubicBezTo>
                    <a:pt x="160" y="481"/>
                    <a:pt x="185" y="477"/>
                    <a:pt x="211" y="477"/>
                  </a:cubicBezTo>
                  <a:cubicBezTo>
                    <a:pt x="237" y="477"/>
                    <a:pt x="262" y="481"/>
                    <a:pt x="286" y="488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A9995">
                    <a:alpha val="0"/>
                  </a:srgbClr>
                </a:gs>
                <a:gs pos="100000">
                  <a:srgbClr val="54D0CA"/>
                </a:gs>
              </a:gsLst>
              <a:lin ang="5400000" scaled="1"/>
              <a:tileRect/>
            </a:gradFill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Freeform 11"/>
            <p:cNvSpPr/>
            <p:nvPr/>
          </p:nvSpPr>
          <p:spPr bwMode="auto">
            <a:xfrm>
              <a:off x="5436625" y="5833498"/>
              <a:ext cx="1326690" cy="1533859"/>
            </a:xfrm>
            <a:custGeom>
              <a:avLst/>
              <a:gdLst>
                <a:gd name="T0" fmla="*/ 286 w 422"/>
                <a:gd name="T1" fmla="*/ 0 h 488"/>
                <a:gd name="T2" fmla="*/ 422 w 422"/>
                <a:gd name="T3" fmla="*/ 457 h 488"/>
                <a:gd name="T4" fmla="*/ 211 w 422"/>
                <a:gd name="T5" fmla="*/ 488 h 488"/>
                <a:gd name="T6" fmla="*/ 0 w 422"/>
                <a:gd name="T7" fmla="*/ 457 h 488"/>
                <a:gd name="T8" fmla="*/ 136 w 422"/>
                <a:gd name="T9" fmla="*/ 0 h 488"/>
                <a:gd name="T10" fmla="*/ 211 w 422"/>
                <a:gd name="T11" fmla="*/ 11 h 488"/>
                <a:gd name="T12" fmla="*/ 286 w 422"/>
                <a:gd name="T13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488">
                  <a:moveTo>
                    <a:pt x="286" y="0"/>
                  </a:moveTo>
                  <a:cubicBezTo>
                    <a:pt x="422" y="457"/>
                    <a:pt x="422" y="457"/>
                    <a:pt x="422" y="457"/>
                  </a:cubicBezTo>
                  <a:cubicBezTo>
                    <a:pt x="355" y="478"/>
                    <a:pt x="284" y="488"/>
                    <a:pt x="211" y="488"/>
                  </a:cubicBezTo>
                  <a:cubicBezTo>
                    <a:pt x="138" y="488"/>
                    <a:pt x="67" y="478"/>
                    <a:pt x="0" y="457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60" y="7"/>
                    <a:pt x="185" y="11"/>
                    <a:pt x="211" y="11"/>
                  </a:cubicBezTo>
                  <a:cubicBezTo>
                    <a:pt x="237" y="11"/>
                    <a:pt x="262" y="7"/>
                    <a:pt x="286" y="0"/>
                  </a:cubicBezTo>
                  <a:close/>
                </a:path>
              </a:pathLst>
            </a:custGeom>
            <a:noFill/>
            <a:ln w="19050" cap="flat">
              <a:noFill/>
              <a:miter lim="800000"/>
            </a:ln>
            <a:effectLst/>
            <a:scene3d>
              <a:camera prst="orthographicFront"/>
              <a:lightRig rig="chilly" dir="t">
                <a:rot lat="0" lon="0" rev="0"/>
              </a:lightRig>
            </a:scene3d>
            <a:sp3d/>
          </p:spPr>
          <p:txBody>
            <a:bodyPr wrap="square" lIns="0" tIns="0" rIns="0" bIns="0" rtlCol="0" anchor="ctr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400">
                <a:solidFill>
                  <a:schemeClr val="tx2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" name="Oval 5"/>
          <p:cNvSpPr>
            <a:spLocks noChangeArrowheads="1"/>
          </p:cNvSpPr>
          <p:nvPr/>
        </p:nvSpPr>
        <p:spPr bwMode="auto">
          <a:xfrm>
            <a:off x="5406067" y="4399954"/>
            <a:ext cx="1379866" cy="1379866"/>
          </a:xfrm>
          <a:prstGeom prst="ellipse">
            <a:avLst/>
          </a:prstGeom>
          <a:noFill/>
          <a:ln w="25400">
            <a:gradFill>
              <a:gsLst>
                <a:gs pos="0">
                  <a:srgbClr val="54D0CA"/>
                </a:gs>
                <a:gs pos="100000">
                  <a:srgbClr val="2A9995"/>
                </a:gs>
              </a:gsLst>
              <a:lin ang="54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 dirty="0">
              <a:solidFill>
                <a:schemeClr val="lt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740962" y="40408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游戏简介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872500" y="25800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游戏场景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552376" y="22053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游戏交互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232252" y="25800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游戏机关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311994" y="40408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>
                <a:solidFill>
                  <a:schemeClr val="bg1"/>
                </a:solidFill>
                <a:ea typeface="微软雅黑" panose="020B0503020204020204" pitchFamily="34" charset="-122"/>
              </a:rPr>
              <a:t>技术难点</a:t>
            </a:r>
          </a:p>
        </p:txBody>
      </p:sp>
      <p:sp>
        <p:nvSpPr>
          <p:cNvPr id="29" name="矩形 28"/>
          <p:cNvSpPr/>
          <p:nvPr/>
        </p:nvSpPr>
        <p:spPr>
          <a:xfrm>
            <a:off x="5549440" y="4873082"/>
            <a:ext cx="1093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dirty="0">
                <a:solidFill>
                  <a:prstClr val="white"/>
                </a:solidFill>
              </a:rPr>
              <a:t>CONTENT</a:t>
            </a:r>
            <a:endParaRPr lang="zh-CN" altLang="en-US" dirty="0">
              <a:solidFill>
                <a:prstClr val="white"/>
              </a:solidFill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31" name="等腰三角形 30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等腰三角形 31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矩形 32"/>
          <p:cNvSpPr/>
          <p:nvPr/>
        </p:nvSpPr>
        <p:spPr>
          <a:xfrm>
            <a:off x="1017388" y="409286"/>
            <a:ext cx="1011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狗熊岭 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4" grpId="0"/>
      <p:bldP spid="25" grpId="0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017388" y="409286"/>
            <a:ext cx="3214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游戏实现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终点烟花特效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5015B5-3D98-7D3A-45C6-B78B0587A33A}"/>
              </a:ext>
            </a:extLst>
          </p:cNvPr>
          <p:cNvSpPr txBox="1"/>
          <p:nvPr/>
        </p:nvSpPr>
        <p:spPr>
          <a:xfrm>
            <a:off x="198805" y="1478300"/>
            <a:ext cx="485150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1. 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点的大小设置：在绘制前，设置点的大小为</a:t>
            </a:r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15.0f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。</a:t>
            </a:r>
            <a:endParaRPr lang="en-US" altLang="zh-CN" sz="20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2. 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开始点绘制：使用 </a:t>
            </a:r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GL_POINTS 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模式开始绘制点。</a:t>
            </a:r>
            <a:endParaRPr lang="en-US" altLang="zh-CN" sz="20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endParaRPr lang="en-US" altLang="zh-CN" sz="20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3. 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遍历和移动点：遍历 </a:t>
            </a:r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snow 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数组中的每个元素，随机增加每个点的垂直位置（</a:t>
            </a:r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Y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轴）。</a:t>
            </a:r>
          </a:p>
          <a:p>
            <a:endParaRPr lang="zh-CN" altLang="en-US" sz="20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4. 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高度检测与重置：当点的高度超过</a:t>
            </a:r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2000.0f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时，将其高度重置为</a:t>
            </a:r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0.0f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。</a:t>
            </a:r>
          </a:p>
          <a:p>
            <a:endParaRPr lang="zh-CN" altLang="en-US" sz="20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5. </a:t>
            </a:r>
            <a:r>
              <a:rPr lang="zh-CN" altLang="en-US" sz="20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点的绘制：对于未达到最高点的粒子，设置颜色为白色并在其当前位置绘制点。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1BB36E-C764-9AB2-1804-52F121A8A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383" y="1698499"/>
            <a:ext cx="6123017" cy="405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79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5134760" y="3022503"/>
            <a:ext cx="3581728" cy="58695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/>
            <a:r>
              <a:rPr lang="zh-CN" altLang="en-US" sz="3200" dirty="0">
                <a:solidFill>
                  <a:prstClr val="white"/>
                </a:solidFill>
                <a:effectLst/>
                <a:latin typeface="Calibri" panose="020F0502020204030204" pitchFamily="34" charset="0"/>
              </a:rPr>
              <a:t>技术难点</a:t>
            </a:r>
          </a:p>
        </p:txBody>
      </p:sp>
      <p:cxnSp>
        <p:nvCxnSpPr>
          <p:cNvPr id="56" name="Straight Connector 4"/>
          <p:cNvCxnSpPr/>
          <p:nvPr/>
        </p:nvCxnSpPr>
        <p:spPr>
          <a:xfrm>
            <a:off x="5210960" y="3638383"/>
            <a:ext cx="361240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3"/>
          <p:cNvSpPr txBox="1">
            <a:spLocks noChangeArrowheads="1"/>
          </p:cNvSpPr>
          <p:nvPr/>
        </p:nvSpPr>
        <p:spPr bwMode="auto">
          <a:xfrm>
            <a:off x="5157548" y="3915228"/>
            <a:ext cx="3927476" cy="30995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03-1.</a:t>
            </a:r>
            <a:r>
              <a:rPr lang="zh-CN" altLang="en-US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迷宫生成算法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0" name="Rectangle 3"/>
          <p:cNvSpPr txBox="1">
            <a:spLocks noChangeArrowheads="1"/>
          </p:cNvSpPr>
          <p:nvPr/>
        </p:nvSpPr>
        <p:spPr bwMode="auto">
          <a:xfrm>
            <a:off x="5157548" y="4125525"/>
            <a:ext cx="3927476" cy="525401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03-2.</a:t>
            </a:r>
            <a:r>
              <a:rPr lang="zh-CN" altLang="en-US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垂直方向物理碰撞检测</a:t>
            </a:r>
            <a:endParaRPr lang="en-US" altLang="zh-CN" sz="1400" b="0" dirty="0">
              <a:solidFill>
                <a:prstClr val="white">
                  <a:lumMod val="95000"/>
                </a:prstClr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03-3.</a:t>
            </a:r>
            <a:r>
              <a:rPr lang="zh-CN" altLang="en-US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动态纹理贴图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Calibri" panose="020F0502020204030204" pitchFamily="34" charset="0"/>
            </a:endParaRPr>
          </a:p>
        </p:txBody>
      </p:sp>
      <p:grpSp>
        <p:nvGrpSpPr>
          <p:cNvPr id="64" name="Group 1"/>
          <p:cNvGrpSpPr/>
          <p:nvPr/>
        </p:nvGrpSpPr>
        <p:grpSpPr>
          <a:xfrm>
            <a:off x="-2982769" y="3616264"/>
            <a:ext cx="6950890" cy="7035260"/>
            <a:chOff x="4297681" y="2137013"/>
            <a:chExt cx="3596640" cy="3640296"/>
          </a:xfrm>
        </p:grpSpPr>
        <p:sp>
          <p:nvSpPr>
            <p:cNvPr id="65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700"/>
            <p:cNvSpPr/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1"/>
            <p:cNvSpPr/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703"/>
            <p:cNvSpPr/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-1" fmla="*/ 12868 w 12868"/>
                <a:gd name="connsiteY0-2" fmla="*/ 0 h 9028"/>
                <a:gd name="connsiteX1-3" fmla="*/ 10018 w 12868"/>
                <a:gd name="connsiteY1-4" fmla="*/ 386 h 9028"/>
                <a:gd name="connsiteX2-5" fmla="*/ 5140 w 12868"/>
                <a:gd name="connsiteY2-6" fmla="*/ 1461 h 9028"/>
                <a:gd name="connsiteX3-7" fmla="*/ 854 w 12868"/>
                <a:gd name="connsiteY3-8" fmla="*/ 2274 h 9028"/>
                <a:gd name="connsiteX4-9" fmla="*/ 0 w 12868"/>
                <a:gd name="connsiteY4-10" fmla="*/ 6055 h 9028"/>
                <a:gd name="connsiteX5-11" fmla="*/ 1724 w 12868"/>
                <a:gd name="connsiteY5-12" fmla="*/ 9028 h 9028"/>
                <a:gd name="connsiteX0-13" fmla="*/ 7785 w 7785"/>
                <a:gd name="connsiteY0-14" fmla="*/ 0 h 9572"/>
                <a:gd name="connsiteX1-15" fmla="*/ 3994 w 7785"/>
                <a:gd name="connsiteY1-16" fmla="*/ 1190 h 9572"/>
                <a:gd name="connsiteX2-17" fmla="*/ 664 w 7785"/>
                <a:gd name="connsiteY2-18" fmla="*/ 2091 h 9572"/>
                <a:gd name="connsiteX3-19" fmla="*/ 0 w 7785"/>
                <a:gd name="connsiteY3-20" fmla="*/ 6279 h 9572"/>
                <a:gd name="connsiteX4-21" fmla="*/ 1340 w 7785"/>
                <a:gd name="connsiteY4-22" fmla="*/ 9572 h 9572"/>
                <a:gd name="connsiteX0-23" fmla="*/ 5130 w 5130"/>
                <a:gd name="connsiteY0-24" fmla="*/ 0 h 8757"/>
                <a:gd name="connsiteX1-25" fmla="*/ 853 w 5130"/>
                <a:gd name="connsiteY1-26" fmla="*/ 941 h 8757"/>
                <a:gd name="connsiteX2-27" fmla="*/ 0 w 5130"/>
                <a:gd name="connsiteY2-28" fmla="*/ 5317 h 8757"/>
                <a:gd name="connsiteX3-29" fmla="*/ 1721 w 5130"/>
                <a:gd name="connsiteY3-30" fmla="*/ 8757 h 8757"/>
                <a:gd name="connsiteX0-31" fmla="*/ 1663 w 3355"/>
                <a:gd name="connsiteY0-32" fmla="*/ 0 h 8925"/>
                <a:gd name="connsiteX1-33" fmla="*/ 0 w 3355"/>
                <a:gd name="connsiteY1-34" fmla="*/ 4997 h 8925"/>
                <a:gd name="connsiteX2-35" fmla="*/ 3355 w 3355"/>
                <a:gd name="connsiteY2-36" fmla="*/ 8925 h 8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05"/>
            <p:cNvSpPr/>
            <p:nvPr/>
          </p:nvSpPr>
          <p:spPr bwMode="auto">
            <a:xfrm>
              <a:off x="5112461" y="2348476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-1" fmla="*/ 0 w 10000"/>
                <a:gd name="connsiteY0-2" fmla="*/ 5798 h 5798"/>
                <a:gd name="connsiteX1-3" fmla="*/ 0 w 10000"/>
                <a:gd name="connsiteY1-4" fmla="*/ 5798 h 5798"/>
                <a:gd name="connsiteX2-5" fmla="*/ 4953 w 10000"/>
                <a:gd name="connsiteY2-6" fmla="*/ 0 h 5798"/>
                <a:gd name="connsiteX3-7" fmla="*/ 4953 w 10000"/>
                <a:gd name="connsiteY3-8" fmla="*/ 0 h 5798"/>
                <a:gd name="connsiteX4-9" fmla="*/ 10000 w 10000"/>
                <a:gd name="connsiteY4-10" fmla="*/ 1092 h 5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06"/>
            <p:cNvSpPr/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07"/>
            <p:cNvSpPr/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08"/>
            <p:cNvSpPr/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-1" fmla="*/ 0 w 7538"/>
                <a:gd name="connsiteY0-2" fmla="*/ 0 h 10000"/>
                <a:gd name="connsiteX1-3" fmla="*/ 5503 w 7538"/>
                <a:gd name="connsiteY1-4" fmla="*/ 7817 h 10000"/>
                <a:gd name="connsiteX2-5" fmla="*/ 7538 w 7538"/>
                <a:gd name="connsiteY2-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09"/>
            <p:cNvSpPr/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Line 713"/>
            <p:cNvSpPr>
              <a:spLocks noChangeShapeType="1"/>
            </p:cNvSpPr>
            <p:nvPr/>
          </p:nvSpPr>
          <p:spPr bwMode="auto">
            <a:xfrm flipH="1" flipV="1">
              <a:off x="6981510" y="2366234"/>
              <a:ext cx="237017" cy="63173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16"/>
            <p:cNvSpPr/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722"/>
            <p:cNvSpPr/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723"/>
            <p:cNvSpPr/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26"/>
            <p:cNvSpPr/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729"/>
            <p:cNvSpPr/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730"/>
            <p:cNvSpPr/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731"/>
            <p:cNvSpPr/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Group 1"/>
          <p:cNvGrpSpPr/>
          <p:nvPr/>
        </p:nvGrpSpPr>
        <p:grpSpPr>
          <a:xfrm>
            <a:off x="9290190" y="-3412530"/>
            <a:ext cx="5803619" cy="5874063"/>
            <a:chOff x="4297681" y="2137013"/>
            <a:chExt cx="3596640" cy="3640296"/>
          </a:xfrm>
        </p:grpSpPr>
        <p:sp>
          <p:nvSpPr>
            <p:cNvPr id="100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700"/>
            <p:cNvSpPr/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701"/>
            <p:cNvSpPr/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703"/>
            <p:cNvSpPr/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-1" fmla="*/ 12868 w 12868"/>
                <a:gd name="connsiteY0-2" fmla="*/ 0 h 9028"/>
                <a:gd name="connsiteX1-3" fmla="*/ 10018 w 12868"/>
                <a:gd name="connsiteY1-4" fmla="*/ 386 h 9028"/>
                <a:gd name="connsiteX2-5" fmla="*/ 5140 w 12868"/>
                <a:gd name="connsiteY2-6" fmla="*/ 1461 h 9028"/>
                <a:gd name="connsiteX3-7" fmla="*/ 854 w 12868"/>
                <a:gd name="connsiteY3-8" fmla="*/ 2274 h 9028"/>
                <a:gd name="connsiteX4-9" fmla="*/ 0 w 12868"/>
                <a:gd name="connsiteY4-10" fmla="*/ 6055 h 9028"/>
                <a:gd name="connsiteX5-11" fmla="*/ 1724 w 12868"/>
                <a:gd name="connsiteY5-12" fmla="*/ 9028 h 9028"/>
                <a:gd name="connsiteX0-13" fmla="*/ 7785 w 7785"/>
                <a:gd name="connsiteY0-14" fmla="*/ 0 h 9572"/>
                <a:gd name="connsiteX1-15" fmla="*/ 3994 w 7785"/>
                <a:gd name="connsiteY1-16" fmla="*/ 1190 h 9572"/>
                <a:gd name="connsiteX2-17" fmla="*/ 664 w 7785"/>
                <a:gd name="connsiteY2-18" fmla="*/ 2091 h 9572"/>
                <a:gd name="connsiteX3-19" fmla="*/ 0 w 7785"/>
                <a:gd name="connsiteY3-20" fmla="*/ 6279 h 9572"/>
                <a:gd name="connsiteX4-21" fmla="*/ 1340 w 7785"/>
                <a:gd name="connsiteY4-22" fmla="*/ 9572 h 9572"/>
                <a:gd name="connsiteX0-23" fmla="*/ 5130 w 5130"/>
                <a:gd name="connsiteY0-24" fmla="*/ 0 h 8757"/>
                <a:gd name="connsiteX1-25" fmla="*/ 853 w 5130"/>
                <a:gd name="connsiteY1-26" fmla="*/ 941 h 8757"/>
                <a:gd name="connsiteX2-27" fmla="*/ 0 w 5130"/>
                <a:gd name="connsiteY2-28" fmla="*/ 5317 h 8757"/>
                <a:gd name="connsiteX3-29" fmla="*/ 1721 w 5130"/>
                <a:gd name="connsiteY3-30" fmla="*/ 8757 h 8757"/>
                <a:gd name="connsiteX0-31" fmla="*/ 1663 w 3355"/>
                <a:gd name="connsiteY0-32" fmla="*/ 0 h 8925"/>
                <a:gd name="connsiteX1-33" fmla="*/ 0 w 3355"/>
                <a:gd name="connsiteY1-34" fmla="*/ 4997 h 8925"/>
                <a:gd name="connsiteX2-35" fmla="*/ 3355 w 3355"/>
                <a:gd name="connsiteY2-36" fmla="*/ 8925 h 8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705"/>
            <p:cNvSpPr/>
            <p:nvPr/>
          </p:nvSpPr>
          <p:spPr bwMode="auto">
            <a:xfrm>
              <a:off x="5114925" y="2340343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-1" fmla="*/ 0 w 10000"/>
                <a:gd name="connsiteY0-2" fmla="*/ 5798 h 5798"/>
                <a:gd name="connsiteX1-3" fmla="*/ 0 w 10000"/>
                <a:gd name="connsiteY1-4" fmla="*/ 5798 h 5798"/>
                <a:gd name="connsiteX2-5" fmla="*/ 4953 w 10000"/>
                <a:gd name="connsiteY2-6" fmla="*/ 0 h 5798"/>
                <a:gd name="connsiteX3-7" fmla="*/ 4953 w 10000"/>
                <a:gd name="connsiteY3-8" fmla="*/ 0 h 5798"/>
                <a:gd name="connsiteX4-9" fmla="*/ 10000 w 10000"/>
                <a:gd name="connsiteY4-10" fmla="*/ 1092 h 5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706"/>
            <p:cNvSpPr/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707"/>
            <p:cNvSpPr/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708"/>
            <p:cNvSpPr/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-1" fmla="*/ 0 w 7538"/>
                <a:gd name="connsiteY0-2" fmla="*/ 0 h 10000"/>
                <a:gd name="connsiteX1-3" fmla="*/ 5503 w 7538"/>
                <a:gd name="connsiteY1-4" fmla="*/ 7817 h 10000"/>
                <a:gd name="connsiteX2-5" fmla="*/ 7538 w 7538"/>
                <a:gd name="connsiteY2-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709"/>
            <p:cNvSpPr/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Line 713"/>
            <p:cNvSpPr>
              <a:spLocks noChangeShapeType="1"/>
            </p:cNvSpPr>
            <p:nvPr/>
          </p:nvSpPr>
          <p:spPr bwMode="auto">
            <a:xfrm flipH="1" flipV="1">
              <a:off x="6972417" y="2367473"/>
              <a:ext cx="242415" cy="63049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716"/>
            <p:cNvSpPr/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722"/>
            <p:cNvSpPr/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723"/>
            <p:cNvSpPr/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726"/>
            <p:cNvSpPr/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29"/>
            <p:cNvSpPr/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30"/>
            <p:cNvSpPr/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731"/>
            <p:cNvSpPr/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553195" y="2109078"/>
            <a:ext cx="3784653" cy="771623"/>
            <a:chOff x="2553195" y="2109078"/>
            <a:chExt cx="3784653" cy="771623"/>
          </a:xfrm>
        </p:grpSpPr>
        <p:sp>
          <p:nvSpPr>
            <p:cNvPr id="54" name="Rectangle 1"/>
            <p:cNvSpPr/>
            <p:nvPr/>
          </p:nvSpPr>
          <p:spPr>
            <a:xfrm>
              <a:off x="2553195" y="2115243"/>
              <a:ext cx="3784653" cy="759293"/>
            </a:xfrm>
            <a:prstGeom prst="rect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57" name="Rectangle 3"/>
            <p:cNvSpPr txBox="1">
              <a:spLocks noChangeArrowheads="1"/>
            </p:cNvSpPr>
            <p:nvPr/>
          </p:nvSpPr>
          <p:spPr bwMode="auto">
            <a:xfrm>
              <a:off x="5134760" y="2109078"/>
              <a:ext cx="774482" cy="77162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/>
              <a:r>
                <a:rPr lang="en-US" altLang="ko-KR" dirty="0">
                  <a:solidFill>
                    <a:prstClr val="white"/>
                  </a:solidFill>
                  <a:effectLst/>
                  <a:latin typeface="Calibri" panose="020F0502020204030204" pitchFamily="34" charset="0"/>
                </a:rPr>
                <a:t>05</a:t>
              </a:r>
            </a:p>
          </p:txBody>
        </p:sp>
        <p:sp>
          <p:nvSpPr>
            <p:cNvPr id="58" name="Rectangle 3"/>
            <p:cNvSpPr txBox="1">
              <a:spLocks noChangeArrowheads="1"/>
            </p:cNvSpPr>
            <p:nvPr/>
          </p:nvSpPr>
          <p:spPr bwMode="auto">
            <a:xfrm>
              <a:off x="2730285" y="2309133"/>
              <a:ext cx="2475673" cy="23301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/>
              <a:endParaRPr lang="en-US" altLang="ko-KR" sz="900" b="0" dirty="0">
                <a:solidFill>
                  <a:prstClr val="white"/>
                </a:solidFill>
                <a:effectLst/>
                <a:latin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45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5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9" grpId="0"/>
      <p:bldP spid="6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017388" y="409286"/>
            <a:ext cx="27013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游戏实现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迷宫生成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0" y="1027697"/>
            <a:ext cx="4475454" cy="59790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b="0" i="0" dirty="0">
                <a:solidFill>
                  <a:srgbClr val="D1D5DB"/>
                </a:solidFill>
                <a:effectLst/>
                <a:latin typeface="Söhne"/>
              </a:rPr>
              <a:t>将迷宫视作图结构，采用</a:t>
            </a:r>
            <a:r>
              <a:rPr lang="en-US" altLang="zh-CN" sz="2400" b="0" i="0" dirty="0">
                <a:solidFill>
                  <a:srgbClr val="D1D5DB"/>
                </a:solidFill>
                <a:effectLst/>
                <a:latin typeface="Söhne"/>
              </a:rPr>
              <a:t>Kruskal</a:t>
            </a:r>
            <a:r>
              <a:rPr lang="zh-CN" altLang="en-US" sz="2400" b="0" i="0" dirty="0">
                <a:solidFill>
                  <a:srgbClr val="D1D5DB"/>
                </a:solidFill>
                <a:effectLst/>
                <a:latin typeface="Söhne"/>
              </a:rPr>
              <a:t>算法生成迷宫，这个算法通过连接图中的点，构建一棵包含所有点且无环的最小生成树，保证任意两点间有唯一路径。</a:t>
            </a:r>
            <a:endParaRPr lang="en-US" altLang="zh-CN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b="0" i="0" dirty="0">
                <a:solidFill>
                  <a:srgbClr val="D1D5DB"/>
                </a:solidFill>
                <a:effectLst/>
                <a:latin typeface="Söhne"/>
              </a:rPr>
              <a:t>算法的关键是打乱并逐步移除墙体，将分散的空间连接起来。初始化迷宫时，将每堵墙视为连接两个房间的边。</a:t>
            </a:r>
            <a:endParaRPr lang="en-US" altLang="zh-CN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b="0" i="0" dirty="0">
                <a:solidFill>
                  <a:srgbClr val="D1D5DB"/>
                </a:solidFill>
                <a:effectLst/>
                <a:latin typeface="Söhne"/>
              </a:rPr>
              <a:t>通过打乱这些边的顺序，可以生成多样化的迷宫布局。</a:t>
            </a:r>
            <a:endParaRPr lang="en-US" altLang="zh-CN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2400" b="0" i="0" dirty="0">
                <a:solidFill>
                  <a:srgbClr val="D1D5DB"/>
                </a:solidFill>
                <a:effectLst/>
                <a:latin typeface="Söhne"/>
              </a:rPr>
              <a:t>实现并查集数据结构，以辅助</a:t>
            </a:r>
            <a:r>
              <a:rPr lang="en-US" altLang="zh-CN" sz="2400" b="0" i="0" dirty="0">
                <a:solidFill>
                  <a:srgbClr val="D1D5DB"/>
                </a:solidFill>
                <a:effectLst/>
                <a:latin typeface="Söhne"/>
              </a:rPr>
              <a:t>Kruskal</a:t>
            </a:r>
            <a:r>
              <a:rPr lang="zh-CN" altLang="en-US" sz="2400" b="0" i="0" dirty="0">
                <a:solidFill>
                  <a:srgbClr val="D1D5DB"/>
                </a:solidFill>
                <a:effectLst/>
                <a:latin typeface="Söhne"/>
              </a:rPr>
              <a:t>算法，检测和管理房间的连接状态。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298B64-5187-8BE3-C440-E2837DF1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1370" y="1027697"/>
            <a:ext cx="4238037" cy="558008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E586DC7-835C-7CE8-3806-EE4A923B4B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663" y="1027697"/>
            <a:ext cx="3562337" cy="359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416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017388" y="409286"/>
            <a:ext cx="39837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游戏实现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垂直方向</a:t>
            </a:r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碰撞的检测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35015B5-3D98-7D3A-45C6-B78B0587A33A}"/>
              </a:ext>
            </a:extLst>
          </p:cNvPr>
          <p:cNvSpPr txBox="1"/>
          <p:nvPr/>
        </p:nvSpPr>
        <p:spPr>
          <a:xfrm>
            <a:off x="609495" y="1019175"/>
            <a:ext cx="3529886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垂直方向上的碰撞检测则相对较复杂。本游戏为迷宫中的每个块设定一个高度，表示这个块的上表面的高度。每次垂直移动时（包括跳跃和下坠）检测当前高度是否高于当前块的上表面的高度，如果高于，则垂直移动合法，允许移动，否则禁止此次垂直移动。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FA646F-69B3-39D2-6F3B-29F896CF2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342" y="738973"/>
            <a:ext cx="6003270" cy="29484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C09929-E9D0-609B-EFEF-C9E903560A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1342" y="3689419"/>
            <a:ext cx="6003270" cy="238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071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017388" y="409286"/>
            <a:ext cx="39837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游戏实现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动态纹理贴图的实现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55959C-9C04-57AB-0A3C-D6F223321B6E}"/>
              </a:ext>
            </a:extLst>
          </p:cNvPr>
          <p:cNvSpPr txBox="1"/>
          <p:nvPr/>
        </p:nvSpPr>
        <p:spPr>
          <a:xfrm>
            <a:off x="589684" y="1019175"/>
            <a:ext cx="470990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使用几张不同但相近的纹理图像。这些纹理图像在视觉上有细微的差别，模拟动态变化的效果。</a:t>
            </a:r>
            <a:endParaRPr lang="en-US" altLang="zh-CN" sz="28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在游戏运行时，这些纹理会按一定的顺序和时间间隔被循环应用到相应的物体上，从而创造出动态变化的效果。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61AEA1-7F4B-43C9-6526-77105CA69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738" y="534971"/>
            <a:ext cx="5188552" cy="6164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445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图片 4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961" y="901699"/>
            <a:ext cx="5402077" cy="5407025"/>
          </a:xfrm>
          <a:prstGeom prst="rect">
            <a:avLst/>
          </a:prstGeom>
        </p:spPr>
      </p:pic>
      <p:pic>
        <p:nvPicPr>
          <p:cNvPr id="92" name="图片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787989">
            <a:off x="-10930699" y="-9895296"/>
            <a:ext cx="14637691" cy="14651095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9048470">
            <a:off x="9916090" y="1297300"/>
            <a:ext cx="10013678" cy="10022849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D1325"/>
              </a:gs>
              <a:gs pos="0">
                <a:srgbClr val="0D1325">
                  <a:alpha val="50000"/>
                </a:srgbClr>
              </a:gs>
              <a:gs pos="44000">
                <a:srgbClr val="0D1325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459176" y="2114023"/>
            <a:ext cx="52736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谢谢观看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5134760" y="3022503"/>
            <a:ext cx="3581728" cy="58695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/>
            <a:r>
              <a:rPr lang="zh-CN" altLang="en-US" sz="3200" dirty="0">
                <a:solidFill>
                  <a:prstClr val="white"/>
                </a:solidFill>
                <a:effectLst/>
                <a:latin typeface="Calibri" panose="020F0502020204030204" pitchFamily="34" charset="0"/>
              </a:rPr>
              <a:t>游戏简介</a:t>
            </a:r>
          </a:p>
        </p:txBody>
      </p:sp>
      <p:cxnSp>
        <p:nvCxnSpPr>
          <p:cNvPr id="56" name="Straight Connector 4"/>
          <p:cNvCxnSpPr/>
          <p:nvPr/>
        </p:nvCxnSpPr>
        <p:spPr>
          <a:xfrm>
            <a:off x="5210960" y="3638383"/>
            <a:ext cx="361240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1"/>
          <p:cNvGrpSpPr/>
          <p:nvPr/>
        </p:nvGrpSpPr>
        <p:grpSpPr>
          <a:xfrm>
            <a:off x="-2982769" y="3616264"/>
            <a:ext cx="6950890" cy="7035260"/>
            <a:chOff x="4297681" y="2137013"/>
            <a:chExt cx="3596640" cy="3640296"/>
          </a:xfrm>
        </p:grpSpPr>
        <p:sp>
          <p:nvSpPr>
            <p:cNvPr id="65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700"/>
            <p:cNvSpPr/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1"/>
            <p:cNvSpPr/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703"/>
            <p:cNvSpPr/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-1" fmla="*/ 12868 w 12868"/>
                <a:gd name="connsiteY0-2" fmla="*/ 0 h 9028"/>
                <a:gd name="connsiteX1-3" fmla="*/ 10018 w 12868"/>
                <a:gd name="connsiteY1-4" fmla="*/ 386 h 9028"/>
                <a:gd name="connsiteX2-5" fmla="*/ 5140 w 12868"/>
                <a:gd name="connsiteY2-6" fmla="*/ 1461 h 9028"/>
                <a:gd name="connsiteX3-7" fmla="*/ 854 w 12868"/>
                <a:gd name="connsiteY3-8" fmla="*/ 2274 h 9028"/>
                <a:gd name="connsiteX4-9" fmla="*/ 0 w 12868"/>
                <a:gd name="connsiteY4-10" fmla="*/ 6055 h 9028"/>
                <a:gd name="connsiteX5-11" fmla="*/ 1724 w 12868"/>
                <a:gd name="connsiteY5-12" fmla="*/ 9028 h 9028"/>
                <a:gd name="connsiteX0-13" fmla="*/ 7785 w 7785"/>
                <a:gd name="connsiteY0-14" fmla="*/ 0 h 9572"/>
                <a:gd name="connsiteX1-15" fmla="*/ 3994 w 7785"/>
                <a:gd name="connsiteY1-16" fmla="*/ 1190 h 9572"/>
                <a:gd name="connsiteX2-17" fmla="*/ 664 w 7785"/>
                <a:gd name="connsiteY2-18" fmla="*/ 2091 h 9572"/>
                <a:gd name="connsiteX3-19" fmla="*/ 0 w 7785"/>
                <a:gd name="connsiteY3-20" fmla="*/ 6279 h 9572"/>
                <a:gd name="connsiteX4-21" fmla="*/ 1340 w 7785"/>
                <a:gd name="connsiteY4-22" fmla="*/ 9572 h 9572"/>
                <a:gd name="connsiteX0-23" fmla="*/ 5130 w 5130"/>
                <a:gd name="connsiteY0-24" fmla="*/ 0 h 8757"/>
                <a:gd name="connsiteX1-25" fmla="*/ 853 w 5130"/>
                <a:gd name="connsiteY1-26" fmla="*/ 941 h 8757"/>
                <a:gd name="connsiteX2-27" fmla="*/ 0 w 5130"/>
                <a:gd name="connsiteY2-28" fmla="*/ 5317 h 8757"/>
                <a:gd name="connsiteX3-29" fmla="*/ 1721 w 5130"/>
                <a:gd name="connsiteY3-30" fmla="*/ 8757 h 8757"/>
                <a:gd name="connsiteX0-31" fmla="*/ 1663 w 3355"/>
                <a:gd name="connsiteY0-32" fmla="*/ 0 h 8925"/>
                <a:gd name="connsiteX1-33" fmla="*/ 0 w 3355"/>
                <a:gd name="connsiteY1-34" fmla="*/ 4997 h 8925"/>
                <a:gd name="connsiteX2-35" fmla="*/ 3355 w 3355"/>
                <a:gd name="connsiteY2-36" fmla="*/ 8925 h 8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05"/>
            <p:cNvSpPr/>
            <p:nvPr/>
          </p:nvSpPr>
          <p:spPr bwMode="auto">
            <a:xfrm>
              <a:off x="5112461" y="2348476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-1" fmla="*/ 0 w 10000"/>
                <a:gd name="connsiteY0-2" fmla="*/ 5798 h 5798"/>
                <a:gd name="connsiteX1-3" fmla="*/ 0 w 10000"/>
                <a:gd name="connsiteY1-4" fmla="*/ 5798 h 5798"/>
                <a:gd name="connsiteX2-5" fmla="*/ 4953 w 10000"/>
                <a:gd name="connsiteY2-6" fmla="*/ 0 h 5798"/>
                <a:gd name="connsiteX3-7" fmla="*/ 4953 w 10000"/>
                <a:gd name="connsiteY3-8" fmla="*/ 0 h 5798"/>
                <a:gd name="connsiteX4-9" fmla="*/ 10000 w 10000"/>
                <a:gd name="connsiteY4-10" fmla="*/ 1092 h 5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06"/>
            <p:cNvSpPr/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07"/>
            <p:cNvSpPr/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08"/>
            <p:cNvSpPr/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-1" fmla="*/ 0 w 7538"/>
                <a:gd name="connsiteY0-2" fmla="*/ 0 h 10000"/>
                <a:gd name="connsiteX1-3" fmla="*/ 5503 w 7538"/>
                <a:gd name="connsiteY1-4" fmla="*/ 7817 h 10000"/>
                <a:gd name="connsiteX2-5" fmla="*/ 7538 w 7538"/>
                <a:gd name="connsiteY2-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09"/>
            <p:cNvSpPr/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Line 713"/>
            <p:cNvSpPr>
              <a:spLocks noChangeShapeType="1"/>
            </p:cNvSpPr>
            <p:nvPr/>
          </p:nvSpPr>
          <p:spPr bwMode="auto">
            <a:xfrm flipH="1" flipV="1">
              <a:off x="6981510" y="2366234"/>
              <a:ext cx="237017" cy="63173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16"/>
            <p:cNvSpPr/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722"/>
            <p:cNvSpPr/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723"/>
            <p:cNvSpPr/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26"/>
            <p:cNvSpPr/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729"/>
            <p:cNvSpPr/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730"/>
            <p:cNvSpPr/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731"/>
            <p:cNvSpPr/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Group 1"/>
          <p:cNvGrpSpPr/>
          <p:nvPr/>
        </p:nvGrpSpPr>
        <p:grpSpPr>
          <a:xfrm>
            <a:off x="9290190" y="-3412530"/>
            <a:ext cx="5803619" cy="5874063"/>
            <a:chOff x="4297681" y="2137013"/>
            <a:chExt cx="3596640" cy="3640296"/>
          </a:xfrm>
        </p:grpSpPr>
        <p:sp>
          <p:nvSpPr>
            <p:cNvPr id="100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700"/>
            <p:cNvSpPr/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701"/>
            <p:cNvSpPr/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703"/>
            <p:cNvSpPr/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-1" fmla="*/ 12868 w 12868"/>
                <a:gd name="connsiteY0-2" fmla="*/ 0 h 9028"/>
                <a:gd name="connsiteX1-3" fmla="*/ 10018 w 12868"/>
                <a:gd name="connsiteY1-4" fmla="*/ 386 h 9028"/>
                <a:gd name="connsiteX2-5" fmla="*/ 5140 w 12868"/>
                <a:gd name="connsiteY2-6" fmla="*/ 1461 h 9028"/>
                <a:gd name="connsiteX3-7" fmla="*/ 854 w 12868"/>
                <a:gd name="connsiteY3-8" fmla="*/ 2274 h 9028"/>
                <a:gd name="connsiteX4-9" fmla="*/ 0 w 12868"/>
                <a:gd name="connsiteY4-10" fmla="*/ 6055 h 9028"/>
                <a:gd name="connsiteX5-11" fmla="*/ 1724 w 12868"/>
                <a:gd name="connsiteY5-12" fmla="*/ 9028 h 9028"/>
                <a:gd name="connsiteX0-13" fmla="*/ 7785 w 7785"/>
                <a:gd name="connsiteY0-14" fmla="*/ 0 h 9572"/>
                <a:gd name="connsiteX1-15" fmla="*/ 3994 w 7785"/>
                <a:gd name="connsiteY1-16" fmla="*/ 1190 h 9572"/>
                <a:gd name="connsiteX2-17" fmla="*/ 664 w 7785"/>
                <a:gd name="connsiteY2-18" fmla="*/ 2091 h 9572"/>
                <a:gd name="connsiteX3-19" fmla="*/ 0 w 7785"/>
                <a:gd name="connsiteY3-20" fmla="*/ 6279 h 9572"/>
                <a:gd name="connsiteX4-21" fmla="*/ 1340 w 7785"/>
                <a:gd name="connsiteY4-22" fmla="*/ 9572 h 9572"/>
                <a:gd name="connsiteX0-23" fmla="*/ 5130 w 5130"/>
                <a:gd name="connsiteY0-24" fmla="*/ 0 h 8757"/>
                <a:gd name="connsiteX1-25" fmla="*/ 853 w 5130"/>
                <a:gd name="connsiteY1-26" fmla="*/ 941 h 8757"/>
                <a:gd name="connsiteX2-27" fmla="*/ 0 w 5130"/>
                <a:gd name="connsiteY2-28" fmla="*/ 5317 h 8757"/>
                <a:gd name="connsiteX3-29" fmla="*/ 1721 w 5130"/>
                <a:gd name="connsiteY3-30" fmla="*/ 8757 h 8757"/>
                <a:gd name="connsiteX0-31" fmla="*/ 1663 w 3355"/>
                <a:gd name="connsiteY0-32" fmla="*/ 0 h 8925"/>
                <a:gd name="connsiteX1-33" fmla="*/ 0 w 3355"/>
                <a:gd name="connsiteY1-34" fmla="*/ 4997 h 8925"/>
                <a:gd name="connsiteX2-35" fmla="*/ 3355 w 3355"/>
                <a:gd name="connsiteY2-36" fmla="*/ 8925 h 8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705"/>
            <p:cNvSpPr/>
            <p:nvPr/>
          </p:nvSpPr>
          <p:spPr bwMode="auto">
            <a:xfrm>
              <a:off x="5114925" y="2340343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-1" fmla="*/ 0 w 10000"/>
                <a:gd name="connsiteY0-2" fmla="*/ 5798 h 5798"/>
                <a:gd name="connsiteX1-3" fmla="*/ 0 w 10000"/>
                <a:gd name="connsiteY1-4" fmla="*/ 5798 h 5798"/>
                <a:gd name="connsiteX2-5" fmla="*/ 4953 w 10000"/>
                <a:gd name="connsiteY2-6" fmla="*/ 0 h 5798"/>
                <a:gd name="connsiteX3-7" fmla="*/ 4953 w 10000"/>
                <a:gd name="connsiteY3-8" fmla="*/ 0 h 5798"/>
                <a:gd name="connsiteX4-9" fmla="*/ 10000 w 10000"/>
                <a:gd name="connsiteY4-10" fmla="*/ 1092 h 5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706"/>
            <p:cNvSpPr/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707"/>
            <p:cNvSpPr/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708"/>
            <p:cNvSpPr/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-1" fmla="*/ 0 w 7538"/>
                <a:gd name="connsiteY0-2" fmla="*/ 0 h 10000"/>
                <a:gd name="connsiteX1-3" fmla="*/ 5503 w 7538"/>
                <a:gd name="connsiteY1-4" fmla="*/ 7817 h 10000"/>
                <a:gd name="connsiteX2-5" fmla="*/ 7538 w 7538"/>
                <a:gd name="connsiteY2-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709"/>
            <p:cNvSpPr/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Line 713"/>
            <p:cNvSpPr>
              <a:spLocks noChangeShapeType="1"/>
            </p:cNvSpPr>
            <p:nvPr/>
          </p:nvSpPr>
          <p:spPr bwMode="auto">
            <a:xfrm flipH="1" flipV="1">
              <a:off x="6972417" y="2367473"/>
              <a:ext cx="242415" cy="63049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716"/>
            <p:cNvSpPr/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722"/>
            <p:cNvSpPr/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723"/>
            <p:cNvSpPr/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726"/>
            <p:cNvSpPr/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29"/>
            <p:cNvSpPr/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30"/>
            <p:cNvSpPr/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731"/>
            <p:cNvSpPr/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553195" y="2109078"/>
            <a:ext cx="3784653" cy="771623"/>
            <a:chOff x="2553195" y="2109078"/>
            <a:chExt cx="3784653" cy="771623"/>
          </a:xfrm>
        </p:grpSpPr>
        <p:sp>
          <p:nvSpPr>
            <p:cNvPr id="54" name="Rectangle 1"/>
            <p:cNvSpPr/>
            <p:nvPr/>
          </p:nvSpPr>
          <p:spPr>
            <a:xfrm>
              <a:off x="2553195" y="2115243"/>
              <a:ext cx="3784653" cy="759293"/>
            </a:xfrm>
            <a:prstGeom prst="rect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Rectangle 3"/>
            <p:cNvSpPr txBox="1">
              <a:spLocks noChangeArrowheads="1"/>
            </p:cNvSpPr>
            <p:nvPr/>
          </p:nvSpPr>
          <p:spPr bwMode="auto">
            <a:xfrm>
              <a:off x="5134760" y="2109078"/>
              <a:ext cx="774482" cy="77162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/>
              <a:r>
                <a:rPr lang="en-US" altLang="ko-KR">
                  <a:solidFill>
                    <a:prstClr val="white"/>
                  </a:solidFill>
                  <a:effectLst/>
                  <a:latin typeface="Calibri" panose="020F0502020204030204" pitchFamily="34" charset="0"/>
                </a:rPr>
                <a:t>01</a:t>
              </a:r>
            </a:p>
          </p:txBody>
        </p:sp>
        <p:sp>
          <p:nvSpPr>
            <p:cNvPr id="58" name="Rectangle 3"/>
            <p:cNvSpPr txBox="1">
              <a:spLocks noChangeArrowheads="1"/>
            </p:cNvSpPr>
            <p:nvPr/>
          </p:nvSpPr>
          <p:spPr bwMode="auto">
            <a:xfrm>
              <a:off x="2730285" y="2309133"/>
              <a:ext cx="2475673" cy="23301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/>
              <a:endParaRPr lang="en-US" altLang="ko-KR" sz="900" b="0" dirty="0">
                <a:solidFill>
                  <a:prstClr val="white"/>
                </a:solidFill>
                <a:effectLst/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组合 125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127" name="等腰三角形 126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28" name="等腰三角形 127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29" name="矩形 128"/>
          <p:cNvSpPr/>
          <p:nvPr/>
        </p:nvSpPr>
        <p:spPr>
          <a:xfrm>
            <a:off x="1017388" y="409286"/>
            <a:ext cx="126829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dirty="0"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游戏简介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white"/>
                  </a:gs>
                  <a:gs pos="100000">
                    <a:prstClr val="white">
                      <a:alpha val="70000"/>
                    </a:prst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77751" y="1249942"/>
            <a:ext cx="6468856" cy="5463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本次期末大作业，我们小组选定的主题为“基于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OpenGL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的三维峡谷探险迷宫设计”，项目的框架基于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Qt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OpenGL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模块。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本次设计的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迷宫游戏主要通过二维矩阵所表示的迷宫图，来构建三维立体场景。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我们为系统设计了一架摄像机，来模拟用户在迷宫中的第一视角，用户可以通过鼠标、键盘控制自己在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3D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迷宫中的移动。游戏也很好地设计了碰撞检测，给玩家以一种身临其境的感觉。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游戏中设置了各种各样的元素，包括可以翻阅的障碍围墙，岩浆陷阱，以及得分机关。我们完成了天空盒的设计并且引入了自己的光照模型，在天空盒动态移动的时候，光照阴影也会随之移动。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5D205E1-4769-0F83-041D-5B0A62CC12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602" y="1249942"/>
            <a:ext cx="3717758" cy="24805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CF40F6-7F43-C752-97D6-B7E20A2195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602" y="4040543"/>
            <a:ext cx="3717757" cy="24805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3"/>
          <p:cNvSpPr txBox="1">
            <a:spLocks noChangeArrowheads="1"/>
          </p:cNvSpPr>
          <p:nvPr/>
        </p:nvSpPr>
        <p:spPr bwMode="auto">
          <a:xfrm>
            <a:off x="5134760" y="3022503"/>
            <a:ext cx="3581728" cy="586957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/>
            <a:r>
              <a:rPr lang="zh-CN" altLang="en-US" sz="3200" dirty="0">
                <a:solidFill>
                  <a:prstClr val="white"/>
                </a:solidFill>
                <a:effectLst/>
                <a:latin typeface="Calibri" panose="020F0502020204030204" pitchFamily="34" charset="0"/>
              </a:rPr>
              <a:t>游戏场景</a:t>
            </a:r>
          </a:p>
        </p:txBody>
      </p:sp>
      <p:cxnSp>
        <p:nvCxnSpPr>
          <p:cNvPr id="56" name="Straight Connector 4"/>
          <p:cNvCxnSpPr/>
          <p:nvPr/>
        </p:nvCxnSpPr>
        <p:spPr>
          <a:xfrm>
            <a:off x="5210960" y="3638383"/>
            <a:ext cx="3612406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ectangle 3"/>
          <p:cNvSpPr txBox="1">
            <a:spLocks noChangeArrowheads="1"/>
          </p:cNvSpPr>
          <p:nvPr/>
        </p:nvSpPr>
        <p:spPr bwMode="auto">
          <a:xfrm>
            <a:off x="5157548" y="3915228"/>
            <a:ext cx="3927476" cy="309958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01-1. </a:t>
            </a:r>
            <a:r>
              <a:rPr lang="zh-CN" altLang="en-US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迷宫生成</a:t>
            </a:r>
            <a:endParaRPr lang="en-US" altLang="ko-KR" sz="1400" b="0" dirty="0">
              <a:solidFill>
                <a:prstClr val="white">
                  <a:lumMod val="95000"/>
                </a:prstClr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60" name="Rectangle 3"/>
          <p:cNvSpPr txBox="1">
            <a:spLocks noChangeArrowheads="1"/>
          </p:cNvSpPr>
          <p:nvPr/>
        </p:nvSpPr>
        <p:spPr bwMode="auto">
          <a:xfrm>
            <a:off x="5157548" y="4125525"/>
            <a:ext cx="3927476" cy="740845"/>
          </a:xfrm>
          <a:prstGeom prst="rect">
            <a:avLst/>
          </a:prstGeom>
          <a:noFill/>
        </p:spPr>
        <p:txBody>
          <a:bodyPr wrap="square" lIns="90000" tIns="46800" rIns="90000" bIns="4680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01-2.</a:t>
            </a:r>
            <a:r>
              <a:rPr lang="zh-CN" altLang="en-US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峡谷贴图</a:t>
            </a:r>
            <a:endParaRPr lang="en-US" altLang="zh-CN" sz="1400" b="0" dirty="0">
              <a:solidFill>
                <a:prstClr val="white">
                  <a:lumMod val="95000"/>
                </a:prstClr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01-3.</a:t>
            </a:r>
            <a:r>
              <a:rPr lang="zh-CN" altLang="en-US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天空盒制作</a:t>
            </a:r>
            <a:endParaRPr lang="en-US" altLang="zh-CN" sz="1400" b="0" dirty="0">
              <a:solidFill>
                <a:prstClr val="white">
                  <a:lumMod val="95000"/>
                </a:prstClr>
              </a:solidFill>
              <a:effectLst/>
              <a:latin typeface="Calibri" panose="020F0502020204030204" pitchFamily="34" charset="0"/>
            </a:endParaRPr>
          </a:p>
          <a:p>
            <a:pPr algn="l"/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01-4.</a:t>
            </a:r>
            <a:r>
              <a:rPr lang="zh-CN" altLang="en-US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动态藤蔓纹理</a:t>
            </a:r>
            <a:r>
              <a:rPr lang="en-US" altLang="ko-KR" sz="1400" b="0" dirty="0">
                <a:solidFill>
                  <a:prstClr val="white">
                    <a:lumMod val="95000"/>
                  </a:prstClr>
                </a:solidFill>
                <a:effectLst/>
                <a:latin typeface="Calibri" panose="020F0502020204030204" pitchFamily="34" charset="0"/>
              </a:rPr>
              <a:t> </a:t>
            </a:r>
          </a:p>
        </p:txBody>
      </p:sp>
      <p:grpSp>
        <p:nvGrpSpPr>
          <p:cNvPr id="64" name="Group 1"/>
          <p:cNvGrpSpPr/>
          <p:nvPr/>
        </p:nvGrpSpPr>
        <p:grpSpPr>
          <a:xfrm>
            <a:off x="-2982769" y="3616264"/>
            <a:ext cx="6950890" cy="7035260"/>
            <a:chOff x="4297681" y="2137013"/>
            <a:chExt cx="3596640" cy="3640296"/>
          </a:xfrm>
        </p:grpSpPr>
        <p:sp>
          <p:nvSpPr>
            <p:cNvPr id="65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700"/>
            <p:cNvSpPr/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701"/>
            <p:cNvSpPr/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703"/>
            <p:cNvSpPr/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-1" fmla="*/ 12868 w 12868"/>
                <a:gd name="connsiteY0-2" fmla="*/ 0 h 9028"/>
                <a:gd name="connsiteX1-3" fmla="*/ 10018 w 12868"/>
                <a:gd name="connsiteY1-4" fmla="*/ 386 h 9028"/>
                <a:gd name="connsiteX2-5" fmla="*/ 5140 w 12868"/>
                <a:gd name="connsiteY2-6" fmla="*/ 1461 h 9028"/>
                <a:gd name="connsiteX3-7" fmla="*/ 854 w 12868"/>
                <a:gd name="connsiteY3-8" fmla="*/ 2274 h 9028"/>
                <a:gd name="connsiteX4-9" fmla="*/ 0 w 12868"/>
                <a:gd name="connsiteY4-10" fmla="*/ 6055 h 9028"/>
                <a:gd name="connsiteX5-11" fmla="*/ 1724 w 12868"/>
                <a:gd name="connsiteY5-12" fmla="*/ 9028 h 9028"/>
                <a:gd name="connsiteX0-13" fmla="*/ 7785 w 7785"/>
                <a:gd name="connsiteY0-14" fmla="*/ 0 h 9572"/>
                <a:gd name="connsiteX1-15" fmla="*/ 3994 w 7785"/>
                <a:gd name="connsiteY1-16" fmla="*/ 1190 h 9572"/>
                <a:gd name="connsiteX2-17" fmla="*/ 664 w 7785"/>
                <a:gd name="connsiteY2-18" fmla="*/ 2091 h 9572"/>
                <a:gd name="connsiteX3-19" fmla="*/ 0 w 7785"/>
                <a:gd name="connsiteY3-20" fmla="*/ 6279 h 9572"/>
                <a:gd name="connsiteX4-21" fmla="*/ 1340 w 7785"/>
                <a:gd name="connsiteY4-22" fmla="*/ 9572 h 9572"/>
                <a:gd name="connsiteX0-23" fmla="*/ 5130 w 5130"/>
                <a:gd name="connsiteY0-24" fmla="*/ 0 h 8757"/>
                <a:gd name="connsiteX1-25" fmla="*/ 853 w 5130"/>
                <a:gd name="connsiteY1-26" fmla="*/ 941 h 8757"/>
                <a:gd name="connsiteX2-27" fmla="*/ 0 w 5130"/>
                <a:gd name="connsiteY2-28" fmla="*/ 5317 h 8757"/>
                <a:gd name="connsiteX3-29" fmla="*/ 1721 w 5130"/>
                <a:gd name="connsiteY3-30" fmla="*/ 8757 h 8757"/>
                <a:gd name="connsiteX0-31" fmla="*/ 1663 w 3355"/>
                <a:gd name="connsiteY0-32" fmla="*/ 0 h 8925"/>
                <a:gd name="connsiteX1-33" fmla="*/ 0 w 3355"/>
                <a:gd name="connsiteY1-34" fmla="*/ 4997 h 8925"/>
                <a:gd name="connsiteX2-35" fmla="*/ 3355 w 3355"/>
                <a:gd name="connsiteY2-36" fmla="*/ 8925 h 8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705"/>
            <p:cNvSpPr/>
            <p:nvPr/>
          </p:nvSpPr>
          <p:spPr bwMode="auto">
            <a:xfrm>
              <a:off x="5112461" y="2348476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-1" fmla="*/ 0 w 10000"/>
                <a:gd name="connsiteY0-2" fmla="*/ 5798 h 5798"/>
                <a:gd name="connsiteX1-3" fmla="*/ 0 w 10000"/>
                <a:gd name="connsiteY1-4" fmla="*/ 5798 h 5798"/>
                <a:gd name="connsiteX2-5" fmla="*/ 4953 w 10000"/>
                <a:gd name="connsiteY2-6" fmla="*/ 0 h 5798"/>
                <a:gd name="connsiteX3-7" fmla="*/ 4953 w 10000"/>
                <a:gd name="connsiteY3-8" fmla="*/ 0 h 5798"/>
                <a:gd name="connsiteX4-9" fmla="*/ 10000 w 10000"/>
                <a:gd name="connsiteY4-10" fmla="*/ 1092 h 5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706"/>
            <p:cNvSpPr/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707"/>
            <p:cNvSpPr/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708"/>
            <p:cNvSpPr/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-1" fmla="*/ 0 w 7538"/>
                <a:gd name="connsiteY0-2" fmla="*/ 0 h 10000"/>
                <a:gd name="connsiteX1-3" fmla="*/ 5503 w 7538"/>
                <a:gd name="connsiteY1-4" fmla="*/ 7817 h 10000"/>
                <a:gd name="connsiteX2-5" fmla="*/ 7538 w 7538"/>
                <a:gd name="connsiteY2-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709"/>
            <p:cNvSpPr/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Line 713"/>
            <p:cNvSpPr>
              <a:spLocks noChangeShapeType="1"/>
            </p:cNvSpPr>
            <p:nvPr/>
          </p:nvSpPr>
          <p:spPr bwMode="auto">
            <a:xfrm flipH="1" flipV="1">
              <a:off x="6981510" y="2366234"/>
              <a:ext cx="237017" cy="63173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716"/>
            <p:cNvSpPr/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722"/>
            <p:cNvSpPr/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723"/>
            <p:cNvSpPr/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726"/>
            <p:cNvSpPr/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729"/>
            <p:cNvSpPr/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730"/>
            <p:cNvSpPr/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731"/>
            <p:cNvSpPr/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9" name="Group 1"/>
          <p:cNvGrpSpPr/>
          <p:nvPr/>
        </p:nvGrpSpPr>
        <p:grpSpPr>
          <a:xfrm>
            <a:off x="9290190" y="-3412530"/>
            <a:ext cx="5803619" cy="5874063"/>
            <a:chOff x="4297681" y="2137013"/>
            <a:chExt cx="3596640" cy="3640296"/>
          </a:xfrm>
        </p:grpSpPr>
        <p:sp>
          <p:nvSpPr>
            <p:cNvPr id="100" name="Line 699"/>
            <p:cNvSpPr>
              <a:spLocks noChangeShapeType="1"/>
            </p:cNvSpPr>
            <p:nvPr/>
          </p:nvSpPr>
          <p:spPr bwMode="auto">
            <a:xfrm flipH="1" flipV="1">
              <a:off x="6010042" y="2137013"/>
              <a:ext cx="971473" cy="229223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700"/>
            <p:cNvSpPr/>
            <p:nvPr/>
          </p:nvSpPr>
          <p:spPr bwMode="auto">
            <a:xfrm>
              <a:off x="6981517" y="2366236"/>
              <a:ext cx="912804" cy="1547262"/>
            </a:xfrm>
            <a:custGeom>
              <a:avLst/>
              <a:gdLst>
                <a:gd name="T0" fmla="*/ 669 w 669"/>
                <a:gd name="T1" fmla="*/ 1134 h 1134"/>
                <a:gd name="T2" fmla="*/ 591 w 669"/>
                <a:gd name="T3" fmla="*/ 550 h 1134"/>
                <a:gd name="T4" fmla="*/ 0 w 669"/>
                <a:gd name="T5" fmla="*/ 0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9" h="1134">
                  <a:moveTo>
                    <a:pt x="669" y="1134"/>
                  </a:moveTo>
                  <a:lnTo>
                    <a:pt x="591" y="55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2" name="Freeform 701"/>
            <p:cNvSpPr/>
            <p:nvPr/>
          </p:nvSpPr>
          <p:spPr bwMode="auto">
            <a:xfrm>
              <a:off x="5240505" y="3913500"/>
              <a:ext cx="2653816" cy="1863809"/>
            </a:xfrm>
            <a:custGeom>
              <a:avLst/>
              <a:gdLst>
                <a:gd name="T0" fmla="*/ 0 w 1945"/>
                <a:gd name="T1" fmla="*/ 1276 h 1366"/>
                <a:gd name="T2" fmla="*/ 830 w 1945"/>
                <a:gd name="T3" fmla="*/ 1366 h 1366"/>
                <a:gd name="T4" fmla="*/ 1305 w 1945"/>
                <a:gd name="T5" fmla="*/ 1162 h 1366"/>
                <a:gd name="T6" fmla="*/ 1804 w 1945"/>
                <a:gd name="T7" fmla="*/ 737 h 1366"/>
                <a:gd name="T8" fmla="*/ 1945 w 1945"/>
                <a:gd name="T9" fmla="*/ 0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5" h="1366">
                  <a:moveTo>
                    <a:pt x="0" y="1276"/>
                  </a:moveTo>
                  <a:lnTo>
                    <a:pt x="830" y="1366"/>
                  </a:lnTo>
                  <a:lnTo>
                    <a:pt x="1305" y="1162"/>
                  </a:lnTo>
                  <a:lnTo>
                    <a:pt x="1804" y="737"/>
                  </a:lnTo>
                  <a:lnTo>
                    <a:pt x="1945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3" name="Line 702"/>
            <p:cNvSpPr>
              <a:spLocks noChangeShapeType="1"/>
            </p:cNvSpPr>
            <p:nvPr/>
          </p:nvSpPr>
          <p:spPr bwMode="auto">
            <a:xfrm>
              <a:off x="4440949" y="4633919"/>
              <a:ext cx="799556" cy="10205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4" name="Freeform 703"/>
            <p:cNvSpPr/>
            <p:nvPr/>
          </p:nvSpPr>
          <p:spPr bwMode="auto">
            <a:xfrm>
              <a:off x="4297681" y="3149337"/>
              <a:ext cx="143268" cy="1484584"/>
            </a:xfrm>
            <a:custGeom>
              <a:avLst/>
              <a:gdLst>
                <a:gd name="T0" fmla="*/ 609 w 609"/>
                <a:gd name="T1" fmla="*/ 0 h 1611"/>
                <a:gd name="T2" fmla="*/ 592 w 609"/>
                <a:gd name="T3" fmla="*/ 5 h 1611"/>
                <a:gd name="T4" fmla="*/ 313 w 609"/>
                <a:gd name="T5" fmla="*/ 392 h 1611"/>
                <a:gd name="T6" fmla="*/ 52 w 609"/>
                <a:gd name="T7" fmla="*/ 523 h 1611"/>
                <a:gd name="T8" fmla="*/ 0 w 609"/>
                <a:gd name="T9" fmla="*/ 1132 h 1611"/>
                <a:gd name="T10" fmla="*/ 105 w 609"/>
                <a:gd name="T11" fmla="*/ 1611 h 1611"/>
                <a:gd name="connsiteX0" fmla="*/ 10000 w 10018"/>
                <a:gd name="connsiteY0" fmla="*/ 0 h 10000"/>
                <a:gd name="connsiteX1" fmla="*/ 10018 w 10018"/>
                <a:gd name="connsiteY1" fmla="*/ 1358 h 10000"/>
                <a:gd name="connsiteX2" fmla="*/ 5140 w 10018"/>
                <a:gd name="connsiteY2" fmla="*/ 2433 h 10000"/>
                <a:gd name="connsiteX3" fmla="*/ 854 w 10018"/>
                <a:gd name="connsiteY3" fmla="*/ 3246 h 10000"/>
                <a:gd name="connsiteX4" fmla="*/ 0 w 10018"/>
                <a:gd name="connsiteY4" fmla="*/ 7027 h 10000"/>
                <a:gd name="connsiteX5" fmla="*/ 1724 w 10018"/>
                <a:gd name="connsiteY5" fmla="*/ 10000 h 10000"/>
                <a:gd name="connsiteX0-1" fmla="*/ 12868 w 12868"/>
                <a:gd name="connsiteY0-2" fmla="*/ 0 h 9028"/>
                <a:gd name="connsiteX1-3" fmla="*/ 10018 w 12868"/>
                <a:gd name="connsiteY1-4" fmla="*/ 386 h 9028"/>
                <a:gd name="connsiteX2-5" fmla="*/ 5140 w 12868"/>
                <a:gd name="connsiteY2-6" fmla="*/ 1461 h 9028"/>
                <a:gd name="connsiteX3-7" fmla="*/ 854 w 12868"/>
                <a:gd name="connsiteY3-8" fmla="*/ 2274 h 9028"/>
                <a:gd name="connsiteX4-9" fmla="*/ 0 w 12868"/>
                <a:gd name="connsiteY4-10" fmla="*/ 6055 h 9028"/>
                <a:gd name="connsiteX5-11" fmla="*/ 1724 w 12868"/>
                <a:gd name="connsiteY5-12" fmla="*/ 9028 h 9028"/>
                <a:gd name="connsiteX0-13" fmla="*/ 7785 w 7785"/>
                <a:gd name="connsiteY0-14" fmla="*/ 0 h 9572"/>
                <a:gd name="connsiteX1-15" fmla="*/ 3994 w 7785"/>
                <a:gd name="connsiteY1-16" fmla="*/ 1190 h 9572"/>
                <a:gd name="connsiteX2-17" fmla="*/ 664 w 7785"/>
                <a:gd name="connsiteY2-18" fmla="*/ 2091 h 9572"/>
                <a:gd name="connsiteX3-19" fmla="*/ 0 w 7785"/>
                <a:gd name="connsiteY3-20" fmla="*/ 6279 h 9572"/>
                <a:gd name="connsiteX4-21" fmla="*/ 1340 w 7785"/>
                <a:gd name="connsiteY4-22" fmla="*/ 9572 h 9572"/>
                <a:gd name="connsiteX0-23" fmla="*/ 5130 w 5130"/>
                <a:gd name="connsiteY0-24" fmla="*/ 0 h 8757"/>
                <a:gd name="connsiteX1-25" fmla="*/ 853 w 5130"/>
                <a:gd name="connsiteY1-26" fmla="*/ 941 h 8757"/>
                <a:gd name="connsiteX2-27" fmla="*/ 0 w 5130"/>
                <a:gd name="connsiteY2-28" fmla="*/ 5317 h 8757"/>
                <a:gd name="connsiteX3-29" fmla="*/ 1721 w 5130"/>
                <a:gd name="connsiteY3-30" fmla="*/ 8757 h 8757"/>
                <a:gd name="connsiteX0-31" fmla="*/ 1663 w 3355"/>
                <a:gd name="connsiteY0-32" fmla="*/ 0 h 8925"/>
                <a:gd name="connsiteX1-33" fmla="*/ 0 w 3355"/>
                <a:gd name="connsiteY1-34" fmla="*/ 4997 h 8925"/>
                <a:gd name="connsiteX2-35" fmla="*/ 3355 w 3355"/>
                <a:gd name="connsiteY2-36" fmla="*/ 8925 h 89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3355" h="8925">
                  <a:moveTo>
                    <a:pt x="1663" y="0"/>
                  </a:moveTo>
                  <a:lnTo>
                    <a:pt x="0" y="4997"/>
                  </a:lnTo>
                  <a:lnTo>
                    <a:pt x="3355" y="892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5" name="Line 704"/>
            <p:cNvSpPr>
              <a:spLocks noChangeShapeType="1"/>
            </p:cNvSpPr>
            <p:nvPr/>
          </p:nvSpPr>
          <p:spPr bwMode="auto">
            <a:xfrm flipH="1">
              <a:off x="5114925" y="2137013"/>
              <a:ext cx="895116" cy="2966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6" name="Freeform 705"/>
            <p:cNvSpPr/>
            <p:nvPr/>
          </p:nvSpPr>
          <p:spPr bwMode="auto">
            <a:xfrm>
              <a:off x="5114925" y="2340343"/>
              <a:ext cx="1871166" cy="103615"/>
            </a:xfrm>
            <a:custGeom>
              <a:avLst/>
              <a:gdLst>
                <a:gd name="T0" fmla="*/ 0 w 1375"/>
                <a:gd name="T1" fmla="*/ 69 h 119"/>
                <a:gd name="T2" fmla="*/ 0 w 1375"/>
                <a:gd name="T3" fmla="*/ 69 h 119"/>
                <a:gd name="T4" fmla="*/ 681 w 1375"/>
                <a:gd name="T5" fmla="*/ 0 h 119"/>
                <a:gd name="T6" fmla="*/ 681 w 1375"/>
                <a:gd name="T7" fmla="*/ 0 h 119"/>
                <a:gd name="T8" fmla="*/ 1375 w 1375"/>
                <a:gd name="T9" fmla="*/ 13 h 119"/>
                <a:gd name="T10" fmla="*/ 1279 w 1375"/>
                <a:gd name="T11" fmla="*/ 119 h 119"/>
                <a:gd name="connsiteX0" fmla="*/ 0 w 10000"/>
                <a:gd name="connsiteY0" fmla="*/ 5798 h 12759"/>
                <a:gd name="connsiteX1" fmla="*/ 0 w 10000"/>
                <a:gd name="connsiteY1" fmla="*/ 5798 h 12759"/>
                <a:gd name="connsiteX2" fmla="*/ 4953 w 10000"/>
                <a:gd name="connsiteY2" fmla="*/ 0 h 12759"/>
                <a:gd name="connsiteX3" fmla="*/ 4953 w 10000"/>
                <a:gd name="connsiteY3" fmla="*/ 0 h 12759"/>
                <a:gd name="connsiteX4" fmla="*/ 10000 w 10000"/>
                <a:gd name="connsiteY4" fmla="*/ 1092 h 12759"/>
                <a:gd name="connsiteX5" fmla="*/ 9413 w 10000"/>
                <a:gd name="connsiteY5" fmla="*/ 12759 h 12759"/>
                <a:gd name="connsiteX0-1" fmla="*/ 0 w 10000"/>
                <a:gd name="connsiteY0-2" fmla="*/ 5798 h 5798"/>
                <a:gd name="connsiteX1-3" fmla="*/ 0 w 10000"/>
                <a:gd name="connsiteY1-4" fmla="*/ 5798 h 5798"/>
                <a:gd name="connsiteX2-5" fmla="*/ 4953 w 10000"/>
                <a:gd name="connsiteY2-6" fmla="*/ 0 h 5798"/>
                <a:gd name="connsiteX3-7" fmla="*/ 4953 w 10000"/>
                <a:gd name="connsiteY3-8" fmla="*/ 0 h 5798"/>
                <a:gd name="connsiteX4-9" fmla="*/ 10000 w 10000"/>
                <a:gd name="connsiteY4-10" fmla="*/ 1092 h 579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0000" h="5798">
                  <a:moveTo>
                    <a:pt x="0" y="5798"/>
                  </a:moveTo>
                  <a:lnTo>
                    <a:pt x="0" y="5798"/>
                  </a:lnTo>
                  <a:lnTo>
                    <a:pt x="4953" y="0"/>
                  </a:lnTo>
                  <a:lnTo>
                    <a:pt x="4953" y="0"/>
                  </a:lnTo>
                  <a:lnTo>
                    <a:pt x="10000" y="1092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7" name="Freeform 706"/>
            <p:cNvSpPr/>
            <p:nvPr/>
          </p:nvSpPr>
          <p:spPr bwMode="auto">
            <a:xfrm>
              <a:off x="4997636" y="4060857"/>
              <a:ext cx="242869" cy="1593654"/>
            </a:xfrm>
            <a:custGeom>
              <a:avLst/>
              <a:gdLst>
                <a:gd name="T0" fmla="*/ 0 w 178"/>
                <a:gd name="T1" fmla="*/ 0 h 1168"/>
                <a:gd name="T2" fmla="*/ 144 w 178"/>
                <a:gd name="T3" fmla="*/ 792 h 1168"/>
                <a:gd name="T4" fmla="*/ 178 w 178"/>
                <a:gd name="T5" fmla="*/ 1168 h 1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" h="1168">
                  <a:moveTo>
                    <a:pt x="0" y="0"/>
                  </a:moveTo>
                  <a:lnTo>
                    <a:pt x="144" y="792"/>
                  </a:lnTo>
                  <a:lnTo>
                    <a:pt x="178" y="1168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8" name="Freeform 707"/>
            <p:cNvSpPr/>
            <p:nvPr/>
          </p:nvSpPr>
          <p:spPr bwMode="auto">
            <a:xfrm>
              <a:off x="4997636" y="2442645"/>
              <a:ext cx="180104" cy="1618213"/>
            </a:xfrm>
            <a:custGeom>
              <a:avLst/>
              <a:gdLst>
                <a:gd name="T0" fmla="*/ 79 w 132"/>
                <a:gd name="T1" fmla="*/ 0 h 1186"/>
                <a:gd name="T2" fmla="*/ 132 w 132"/>
                <a:gd name="T3" fmla="*/ 368 h 1186"/>
                <a:gd name="T4" fmla="*/ 0 w 132"/>
                <a:gd name="T5" fmla="*/ 1186 h 1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2" h="1186">
                  <a:moveTo>
                    <a:pt x="79" y="0"/>
                  </a:moveTo>
                  <a:lnTo>
                    <a:pt x="132" y="368"/>
                  </a:lnTo>
                  <a:lnTo>
                    <a:pt x="0" y="118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9" name="Freeform 708"/>
            <p:cNvSpPr/>
            <p:nvPr/>
          </p:nvSpPr>
          <p:spPr bwMode="auto">
            <a:xfrm>
              <a:off x="5963651" y="4745799"/>
              <a:ext cx="409345" cy="1031510"/>
            </a:xfrm>
            <a:custGeom>
              <a:avLst/>
              <a:gdLst>
                <a:gd name="T0" fmla="*/ 0 w 398"/>
                <a:gd name="T1" fmla="*/ 0 h 756"/>
                <a:gd name="T2" fmla="*/ 219 w 398"/>
                <a:gd name="T3" fmla="*/ 591 h 756"/>
                <a:gd name="T4" fmla="*/ 300 w 398"/>
                <a:gd name="T5" fmla="*/ 756 h 756"/>
                <a:gd name="T6" fmla="*/ 398 w 398"/>
                <a:gd name="T7" fmla="*/ 595 h 756"/>
                <a:gd name="connsiteX0" fmla="*/ 0 w 13102"/>
                <a:gd name="connsiteY0" fmla="*/ 0 h 10000"/>
                <a:gd name="connsiteX1" fmla="*/ 5503 w 13102"/>
                <a:gd name="connsiteY1" fmla="*/ 7817 h 10000"/>
                <a:gd name="connsiteX2" fmla="*/ 7538 w 13102"/>
                <a:gd name="connsiteY2" fmla="*/ 10000 h 10000"/>
                <a:gd name="connsiteX3" fmla="*/ 13102 w 13102"/>
                <a:gd name="connsiteY3" fmla="*/ 9384 h 10000"/>
                <a:gd name="connsiteX0-1" fmla="*/ 0 w 7538"/>
                <a:gd name="connsiteY0-2" fmla="*/ 0 h 10000"/>
                <a:gd name="connsiteX1-3" fmla="*/ 5503 w 7538"/>
                <a:gd name="connsiteY1-4" fmla="*/ 7817 h 10000"/>
                <a:gd name="connsiteX2-5" fmla="*/ 7538 w 7538"/>
                <a:gd name="connsiteY2-6" fmla="*/ 10000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7538" h="10000">
                  <a:moveTo>
                    <a:pt x="0" y="0"/>
                  </a:moveTo>
                  <a:lnTo>
                    <a:pt x="5503" y="7817"/>
                  </a:lnTo>
                  <a:lnTo>
                    <a:pt x="7538" y="1000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0" name="Freeform 709"/>
            <p:cNvSpPr/>
            <p:nvPr/>
          </p:nvSpPr>
          <p:spPr bwMode="auto">
            <a:xfrm>
              <a:off x="5963652" y="2348500"/>
              <a:ext cx="450260" cy="2397304"/>
            </a:xfrm>
            <a:custGeom>
              <a:avLst/>
              <a:gdLst>
                <a:gd name="T0" fmla="*/ 52 w 330"/>
                <a:gd name="T1" fmla="*/ 0 h 1757"/>
                <a:gd name="T2" fmla="*/ 330 w 330"/>
                <a:gd name="T3" fmla="*/ 664 h 1757"/>
                <a:gd name="T4" fmla="*/ 0 w 330"/>
                <a:gd name="T5" fmla="*/ 1757 h 1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30" h="1757">
                  <a:moveTo>
                    <a:pt x="52" y="0"/>
                  </a:moveTo>
                  <a:lnTo>
                    <a:pt x="330" y="664"/>
                  </a:lnTo>
                  <a:lnTo>
                    <a:pt x="0" y="175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1" name="Line 710"/>
            <p:cNvSpPr>
              <a:spLocks noChangeShapeType="1"/>
            </p:cNvSpPr>
            <p:nvPr/>
          </p:nvSpPr>
          <p:spPr bwMode="auto">
            <a:xfrm>
              <a:off x="6010042" y="2137015"/>
              <a:ext cx="24560" cy="21148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2" name="Line 711"/>
            <p:cNvSpPr>
              <a:spLocks noChangeShapeType="1"/>
            </p:cNvSpPr>
            <p:nvPr/>
          </p:nvSpPr>
          <p:spPr bwMode="auto">
            <a:xfrm flipH="1">
              <a:off x="4368632" y="2434349"/>
              <a:ext cx="751816" cy="71507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3" name="Line 712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12851" cy="9687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4" name="Line 713"/>
            <p:cNvSpPr>
              <a:spLocks noChangeShapeType="1"/>
            </p:cNvSpPr>
            <p:nvPr/>
          </p:nvSpPr>
          <p:spPr bwMode="auto">
            <a:xfrm flipH="1" flipV="1">
              <a:off x="6972417" y="2367473"/>
              <a:ext cx="242415" cy="63049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5" name="Line 714"/>
            <p:cNvSpPr>
              <a:spLocks noChangeShapeType="1"/>
            </p:cNvSpPr>
            <p:nvPr/>
          </p:nvSpPr>
          <p:spPr bwMode="auto">
            <a:xfrm flipH="1" flipV="1">
              <a:off x="7214834" y="2997969"/>
              <a:ext cx="466634" cy="818657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6" name="Line 715"/>
            <p:cNvSpPr>
              <a:spLocks noChangeShapeType="1"/>
            </p:cNvSpPr>
            <p:nvPr/>
          </p:nvSpPr>
          <p:spPr bwMode="auto">
            <a:xfrm flipH="1" flipV="1">
              <a:off x="7681469" y="3816627"/>
              <a:ext cx="20465" cy="110245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716"/>
            <p:cNvSpPr/>
            <p:nvPr/>
          </p:nvSpPr>
          <p:spPr bwMode="auto">
            <a:xfrm>
              <a:off x="5963652" y="4745802"/>
              <a:ext cx="1738283" cy="328828"/>
            </a:xfrm>
            <a:custGeom>
              <a:avLst/>
              <a:gdLst>
                <a:gd name="T0" fmla="*/ 0 w 1274"/>
                <a:gd name="T1" fmla="*/ 0 h 241"/>
                <a:gd name="T2" fmla="*/ 909 w 1274"/>
                <a:gd name="T3" fmla="*/ 241 h 241"/>
                <a:gd name="T4" fmla="*/ 1274 w 1274"/>
                <a:gd name="T5" fmla="*/ 12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74" h="241">
                  <a:moveTo>
                    <a:pt x="0" y="0"/>
                  </a:moveTo>
                  <a:lnTo>
                    <a:pt x="909" y="241"/>
                  </a:lnTo>
                  <a:lnTo>
                    <a:pt x="1274" y="127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8" name="Line 717"/>
            <p:cNvSpPr>
              <a:spLocks noChangeShapeType="1"/>
            </p:cNvSpPr>
            <p:nvPr/>
          </p:nvSpPr>
          <p:spPr bwMode="auto">
            <a:xfrm>
              <a:off x="4997636" y="4060859"/>
              <a:ext cx="966016" cy="68494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9" name="Line 718"/>
            <p:cNvSpPr>
              <a:spLocks noChangeShapeType="1"/>
            </p:cNvSpPr>
            <p:nvPr/>
          </p:nvSpPr>
          <p:spPr bwMode="auto">
            <a:xfrm>
              <a:off x="4368632" y="3149421"/>
              <a:ext cx="629002" cy="911438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0" name="Line 719"/>
            <p:cNvSpPr>
              <a:spLocks noChangeShapeType="1"/>
            </p:cNvSpPr>
            <p:nvPr/>
          </p:nvSpPr>
          <p:spPr bwMode="auto">
            <a:xfrm flipH="1">
              <a:off x="4368634" y="2944756"/>
              <a:ext cx="809106" cy="20466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1" name="Line 720"/>
            <p:cNvSpPr>
              <a:spLocks noChangeShapeType="1"/>
            </p:cNvSpPr>
            <p:nvPr/>
          </p:nvSpPr>
          <p:spPr bwMode="auto">
            <a:xfrm flipH="1">
              <a:off x="5177742" y="2348501"/>
              <a:ext cx="856862" cy="59625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2" name="Line 721"/>
            <p:cNvSpPr>
              <a:spLocks noChangeShapeType="1"/>
            </p:cNvSpPr>
            <p:nvPr/>
          </p:nvSpPr>
          <p:spPr bwMode="auto">
            <a:xfrm flipH="1" flipV="1">
              <a:off x="6034604" y="2348500"/>
              <a:ext cx="1180232" cy="649470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722"/>
            <p:cNvSpPr/>
            <p:nvPr/>
          </p:nvSpPr>
          <p:spPr bwMode="auto">
            <a:xfrm>
              <a:off x="7214833" y="2997968"/>
              <a:ext cx="573059" cy="798191"/>
            </a:xfrm>
            <a:custGeom>
              <a:avLst/>
              <a:gdLst>
                <a:gd name="T0" fmla="*/ 344 w 420"/>
                <a:gd name="T1" fmla="*/ 585 h 585"/>
                <a:gd name="T2" fmla="*/ 420 w 420"/>
                <a:gd name="T3" fmla="*/ 87 h 585"/>
                <a:gd name="T4" fmla="*/ 0 w 420"/>
                <a:gd name="T5" fmla="*/ 0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0" h="585">
                  <a:moveTo>
                    <a:pt x="344" y="585"/>
                  </a:moveTo>
                  <a:lnTo>
                    <a:pt x="420" y="87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4" name="Freeform 723"/>
            <p:cNvSpPr/>
            <p:nvPr/>
          </p:nvSpPr>
          <p:spPr bwMode="auto">
            <a:xfrm>
              <a:off x="7193002" y="2997968"/>
              <a:ext cx="491195" cy="2076661"/>
            </a:xfrm>
            <a:custGeom>
              <a:avLst/>
              <a:gdLst>
                <a:gd name="T0" fmla="*/ 16 w 360"/>
                <a:gd name="T1" fmla="*/ 0 h 1522"/>
                <a:gd name="T2" fmla="*/ 0 w 360"/>
                <a:gd name="T3" fmla="*/ 729 h 1522"/>
                <a:gd name="T4" fmla="*/ 8 w 360"/>
                <a:gd name="T5" fmla="*/ 1522 h 1522"/>
                <a:gd name="T6" fmla="*/ 358 w 360"/>
                <a:gd name="T7" fmla="*/ 600 h 1522"/>
                <a:gd name="T8" fmla="*/ 360 w 360"/>
                <a:gd name="T9" fmla="*/ 585 h 1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0" h="1522">
                  <a:moveTo>
                    <a:pt x="16" y="0"/>
                  </a:moveTo>
                  <a:lnTo>
                    <a:pt x="0" y="729"/>
                  </a:lnTo>
                  <a:lnTo>
                    <a:pt x="8" y="1522"/>
                  </a:lnTo>
                  <a:lnTo>
                    <a:pt x="358" y="600"/>
                  </a:lnTo>
                  <a:lnTo>
                    <a:pt x="360" y="585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5" name="Line 724"/>
            <p:cNvSpPr>
              <a:spLocks noChangeShapeType="1"/>
            </p:cNvSpPr>
            <p:nvPr/>
          </p:nvSpPr>
          <p:spPr bwMode="auto">
            <a:xfrm flipV="1">
              <a:off x="6413914" y="2997968"/>
              <a:ext cx="800921" cy="25651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6" name="Line 725"/>
            <p:cNvSpPr>
              <a:spLocks noChangeShapeType="1"/>
            </p:cNvSpPr>
            <p:nvPr/>
          </p:nvSpPr>
          <p:spPr bwMode="auto">
            <a:xfrm flipV="1">
              <a:off x="4997634" y="3254480"/>
              <a:ext cx="1416278" cy="817292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726"/>
            <p:cNvSpPr/>
            <p:nvPr/>
          </p:nvSpPr>
          <p:spPr bwMode="auto">
            <a:xfrm>
              <a:off x="4440949" y="4071773"/>
              <a:ext cx="753165" cy="1069713"/>
            </a:xfrm>
            <a:custGeom>
              <a:avLst/>
              <a:gdLst>
                <a:gd name="T0" fmla="*/ 552 w 552"/>
                <a:gd name="T1" fmla="*/ 784 h 784"/>
                <a:gd name="T2" fmla="*/ 0 w 552"/>
                <a:gd name="T3" fmla="*/ 412 h 784"/>
                <a:gd name="T4" fmla="*/ 408 w 552"/>
                <a:gd name="T5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2" h="784">
                  <a:moveTo>
                    <a:pt x="552" y="784"/>
                  </a:moveTo>
                  <a:lnTo>
                    <a:pt x="0" y="412"/>
                  </a:lnTo>
                  <a:lnTo>
                    <a:pt x="408" y="0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8" name="Line 728"/>
            <p:cNvSpPr>
              <a:spLocks noChangeShapeType="1"/>
            </p:cNvSpPr>
            <p:nvPr/>
          </p:nvSpPr>
          <p:spPr bwMode="auto">
            <a:xfrm flipH="1">
              <a:off x="5194114" y="4745801"/>
              <a:ext cx="769538" cy="395684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729"/>
            <p:cNvSpPr/>
            <p:nvPr/>
          </p:nvSpPr>
          <p:spPr bwMode="auto">
            <a:xfrm>
              <a:off x="5963654" y="3816625"/>
              <a:ext cx="1717818" cy="929177"/>
            </a:xfrm>
            <a:custGeom>
              <a:avLst/>
              <a:gdLst>
                <a:gd name="T0" fmla="*/ 1259 w 1259"/>
                <a:gd name="T1" fmla="*/ 0 h 681"/>
                <a:gd name="T2" fmla="*/ 902 w 1259"/>
                <a:gd name="T3" fmla="*/ 140 h 681"/>
                <a:gd name="T4" fmla="*/ 0 w 1259"/>
                <a:gd name="T5" fmla="*/ 681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9" h="681">
                  <a:moveTo>
                    <a:pt x="1259" y="0"/>
                  </a:moveTo>
                  <a:lnTo>
                    <a:pt x="902" y="140"/>
                  </a:lnTo>
                  <a:lnTo>
                    <a:pt x="0" y="681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730"/>
            <p:cNvSpPr/>
            <p:nvPr/>
          </p:nvSpPr>
          <p:spPr bwMode="auto">
            <a:xfrm>
              <a:off x="5254151" y="5500332"/>
              <a:ext cx="1756021" cy="158273"/>
            </a:xfrm>
            <a:custGeom>
              <a:avLst/>
              <a:gdLst>
                <a:gd name="T0" fmla="*/ 1287 w 1287"/>
                <a:gd name="T1" fmla="*/ 0 h 116"/>
                <a:gd name="T2" fmla="*/ 739 w 1287"/>
                <a:gd name="T3" fmla="*/ 38 h 116"/>
                <a:gd name="T4" fmla="*/ 0 w 1287"/>
                <a:gd name="T5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7" h="116">
                  <a:moveTo>
                    <a:pt x="1287" y="0"/>
                  </a:moveTo>
                  <a:lnTo>
                    <a:pt x="739" y="38"/>
                  </a:lnTo>
                  <a:lnTo>
                    <a:pt x="0" y="116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731"/>
            <p:cNvSpPr/>
            <p:nvPr/>
          </p:nvSpPr>
          <p:spPr bwMode="auto">
            <a:xfrm>
              <a:off x="5194116" y="5074626"/>
              <a:ext cx="2009806" cy="477551"/>
            </a:xfrm>
            <a:custGeom>
              <a:avLst/>
              <a:gdLst>
                <a:gd name="T0" fmla="*/ 0 w 1473"/>
                <a:gd name="T1" fmla="*/ 49 h 350"/>
                <a:gd name="T2" fmla="*/ 783 w 1473"/>
                <a:gd name="T3" fmla="*/ 350 h 350"/>
                <a:gd name="T4" fmla="*/ 1473 w 1473"/>
                <a:gd name="T5" fmla="*/ 0 h 350"/>
                <a:gd name="T6" fmla="*/ 1348 w 1473"/>
                <a:gd name="T7" fmla="*/ 30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3" h="350">
                  <a:moveTo>
                    <a:pt x="0" y="49"/>
                  </a:moveTo>
                  <a:lnTo>
                    <a:pt x="783" y="350"/>
                  </a:lnTo>
                  <a:lnTo>
                    <a:pt x="1473" y="0"/>
                  </a:lnTo>
                  <a:lnTo>
                    <a:pt x="1348" y="303"/>
                  </a:lnTo>
                </a:path>
              </a:pathLst>
            </a:cu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2" name="Line 732"/>
            <p:cNvSpPr>
              <a:spLocks noChangeShapeType="1"/>
            </p:cNvSpPr>
            <p:nvPr/>
          </p:nvSpPr>
          <p:spPr bwMode="auto">
            <a:xfrm>
              <a:off x="6413918" y="3254481"/>
              <a:ext cx="780454" cy="753166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3" name="Line 733"/>
            <p:cNvSpPr>
              <a:spLocks noChangeShapeType="1"/>
            </p:cNvSpPr>
            <p:nvPr/>
          </p:nvSpPr>
          <p:spPr bwMode="auto">
            <a:xfrm>
              <a:off x="5177745" y="2944750"/>
              <a:ext cx="1236173" cy="309725"/>
            </a:xfrm>
            <a:prstGeom prst="line">
              <a:avLst/>
            </a:prstGeom>
            <a:noFill/>
            <a:ln w="19050">
              <a:solidFill>
                <a:srgbClr val="54D0CA">
                  <a:alpha val="31000"/>
                </a:srgbClr>
              </a:solidFill>
              <a:prstDash val="solid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553195" y="2109078"/>
            <a:ext cx="3784653" cy="771623"/>
            <a:chOff x="2553195" y="2109078"/>
            <a:chExt cx="3784653" cy="771623"/>
          </a:xfrm>
        </p:grpSpPr>
        <p:sp>
          <p:nvSpPr>
            <p:cNvPr id="54" name="Rectangle 1"/>
            <p:cNvSpPr/>
            <p:nvPr/>
          </p:nvSpPr>
          <p:spPr>
            <a:xfrm>
              <a:off x="2553195" y="2115243"/>
              <a:ext cx="3784653" cy="759293"/>
            </a:xfrm>
            <a:prstGeom prst="rect">
              <a:avLst/>
            </a:prstGeom>
            <a:gradFill flip="none" rotWithShape="1">
              <a:gsLst>
                <a:gs pos="87000">
                  <a:srgbClr val="2A9995">
                    <a:alpha val="40000"/>
                  </a:srgbClr>
                </a:gs>
                <a:gs pos="0">
                  <a:srgbClr val="8EE0DC">
                    <a:alpha val="78000"/>
                  </a:srgb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Rectangle 3"/>
            <p:cNvSpPr txBox="1">
              <a:spLocks noChangeArrowheads="1"/>
            </p:cNvSpPr>
            <p:nvPr/>
          </p:nvSpPr>
          <p:spPr bwMode="auto">
            <a:xfrm>
              <a:off x="5134760" y="2109078"/>
              <a:ext cx="774482" cy="771623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dist"/>
              <a:r>
                <a:rPr lang="en-US" altLang="ko-KR" dirty="0">
                  <a:solidFill>
                    <a:prstClr val="white"/>
                  </a:solidFill>
                  <a:effectLst/>
                  <a:latin typeface="Calibri" panose="020F0502020204030204" pitchFamily="34" charset="0"/>
                </a:rPr>
                <a:t>02</a:t>
              </a:r>
            </a:p>
          </p:txBody>
        </p:sp>
        <p:sp>
          <p:nvSpPr>
            <p:cNvPr id="58" name="Rectangle 3"/>
            <p:cNvSpPr txBox="1">
              <a:spLocks noChangeArrowheads="1"/>
            </p:cNvSpPr>
            <p:nvPr/>
          </p:nvSpPr>
          <p:spPr bwMode="auto">
            <a:xfrm>
              <a:off x="2730285" y="2309133"/>
              <a:ext cx="2475673" cy="233014"/>
            </a:xfrm>
            <a:prstGeom prst="rect">
              <a:avLst/>
            </a:prstGeom>
            <a:noFill/>
          </p:spPr>
          <p:txBody>
            <a:bodyPr wrap="square" lIns="90000" tIns="46800" rIns="90000" bIns="4680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algn="r"/>
              <a:endParaRPr lang="en-US" altLang="ko-KR" sz="900" b="0" dirty="0">
                <a:solidFill>
                  <a:prstClr val="white"/>
                </a:solidFill>
                <a:effectLst/>
                <a:latin typeface="Calibri" panose="020F050202020403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7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6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5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9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017388" y="409286"/>
            <a:ext cx="27013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游戏实现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迷宫生成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4328" y="942974"/>
            <a:ext cx="4640177" cy="4614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lang="en-US" altLang="zh-CN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生成迷宫的关键要求是确保存在一条从起点到终点的可达路径，并保持墙体密度适中，以避免创建多个不可达的空房间，这有助于保持迷宫的可玩性和有效面积。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迷宫可以视为一个图，因此可以使用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Kruskal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随机生成算法来生成迷宫。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725DE7-8CBD-C7F9-0786-67B46747D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1390" y="942974"/>
            <a:ext cx="6285833" cy="48186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017388" y="409286"/>
            <a:ext cx="27013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游戏实现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峡谷贴图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4328" y="534971"/>
            <a:ext cx="5506451" cy="608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endParaRPr lang="en-US" altLang="zh-CN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800" b="1" i="0" dirty="0">
                <a:solidFill>
                  <a:srgbClr val="D1D5DB"/>
                </a:solidFill>
                <a:effectLst/>
                <a:latin typeface="Söhne"/>
              </a:rPr>
              <a:t>文件处理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：打开</a:t>
            </a:r>
            <a:r>
              <a:rPr lang="en-US" altLang="zh-CN" sz="2800" b="0" i="0" dirty="0">
                <a:solidFill>
                  <a:srgbClr val="D1D5DB"/>
                </a:solidFill>
                <a:effectLst/>
                <a:latin typeface="Söhne"/>
              </a:rPr>
              <a:t>BMP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文件并验证其格式，确保其符合位图标准。</a:t>
            </a:r>
          </a:p>
          <a:p>
            <a:pPr algn="l">
              <a:buFont typeface="+mj-lt"/>
              <a:buAutoNum type="arabicPeriod"/>
            </a:pPr>
            <a:r>
              <a:rPr lang="zh-CN" altLang="en-US" sz="2800" b="1" i="0" dirty="0">
                <a:solidFill>
                  <a:srgbClr val="D1D5DB"/>
                </a:solidFill>
                <a:effectLst/>
                <a:latin typeface="Söhne"/>
              </a:rPr>
              <a:t>数据读取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：从文件中读取位图头信息，计算尺寸和像素总量，为图像数据分配内存。</a:t>
            </a:r>
          </a:p>
          <a:p>
            <a:pPr algn="l">
              <a:buFont typeface="+mj-lt"/>
              <a:buAutoNum type="arabicPeriod"/>
            </a:pPr>
            <a:r>
              <a:rPr lang="en-US" altLang="zh-CN" sz="2800" b="1" i="0" dirty="0">
                <a:solidFill>
                  <a:srgbClr val="D1D5DB"/>
                </a:solidFill>
                <a:effectLst/>
                <a:latin typeface="Söhne"/>
              </a:rPr>
              <a:t>OpenGL</a:t>
            </a:r>
            <a:r>
              <a:rPr lang="zh-CN" altLang="en-US" sz="2800" b="1" i="0" dirty="0">
                <a:solidFill>
                  <a:srgbClr val="D1D5DB"/>
                </a:solidFill>
                <a:effectLst/>
                <a:latin typeface="Söhne"/>
              </a:rPr>
              <a:t>纹理创建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：使用读取的数据创建</a:t>
            </a:r>
            <a:r>
              <a:rPr lang="en-US" altLang="zh-CN" sz="2800" b="0" i="0" dirty="0">
                <a:solidFill>
                  <a:srgbClr val="D1D5DB"/>
                </a:solidFill>
                <a:effectLst/>
                <a:latin typeface="Söhne"/>
              </a:rPr>
              <a:t>OpenGL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纹理，并设置纹理参数，如滤波方式和重复模式。</a:t>
            </a:r>
          </a:p>
          <a:p>
            <a:pPr algn="l">
              <a:buFont typeface="+mj-lt"/>
              <a:buAutoNum type="arabicPeriod"/>
            </a:pPr>
            <a:r>
              <a:rPr lang="zh-CN" altLang="en-US" sz="2800" b="1" i="0" dirty="0">
                <a:solidFill>
                  <a:srgbClr val="D1D5DB"/>
                </a:solidFill>
                <a:effectLst/>
                <a:latin typeface="Söhne"/>
              </a:rPr>
              <a:t>资源管理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：操作完成后，释放所有占用资源。</a:t>
            </a:r>
          </a:p>
          <a:p>
            <a:pPr algn="l">
              <a:buFont typeface="+mj-lt"/>
              <a:buAutoNum type="arabicPeriod"/>
            </a:pPr>
            <a:r>
              <a:rPr lang="zh-CN" altLang="en-US" sz="2800" b="1" i="0" dirty="0">
                <a:solidFill>
                  <a:srgbClr val="D1D5DB"/>
                </a:solidFill>
                <a:effectLst/>
                <a:latin typeface="Söhne"/>
              </a:rPr>
              <a:t>格式和通道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：将</a:t>
            </a:r>
            <a:r>
              <a:rPr lang="en-US" altLang="zh-CN" sz="2800" b="0" i="0" dirty="0">
                <a:solidFill>
                  <a:srgbClr val="D1D5DB"/>
                </a:solidFill>
                <a:effectLst/>
                <a:latin typeface="Söhne"/>
              </a:rPr>
              <a:t>BMP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转换为</a:t>
            </a:r>
            <a:r>
              <a:rPr lang="en-US" altLang="zh-CN" sz="2800" b="0" i="0" dirty="0">
                <a:solidFill>
                  <a:srgbClr val="D1D5DB"/>
                </a:solidFill>
                <a:effectLst/>
                <a:latin typeface="Söhne"/>
              </a:rPr>
              <a:t>RGB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格式，并关注不同的通道数量</a:t>
            </a:r>
            <a:endParaRPr lang="en-US" altLang="zh-CN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zh-CN" altLang="en-US" sz="2800" dirty="0">
                <a:solidFill>
                  <a:srgbClr val="D1D5DB"/>
                </a:solidFill>
                <a:latin typeface="Söhne"/>
              </a:rPr>
              <a:t>最后就是重复的贴图</a:t>
            </a:r>
            <a:endParaRPr lang="zh-CN" altLang="en-US" sz="28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0C0278A-14DB-BCF4-4456-076DD3E589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2599" y="942975"/>
            <a:ext cx="5951726" cy="39760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21C3B5E-87B0-09D3-89FE-A65A26DA1B64}"/>
              </a:ext>
            </a:extLst>
          </p:cNvPr>
          <p:cNvSpPr txBox="1"/>
          <p:nvPr/>
        </p:nvSpPr>
        <p:spPr>
          <a:xfrm>
            <a:off x="5792599" y="5257800"/>
            <a:ext cx="5853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95000"/>
                  </a:schemeClr>
                </a:solidFill>
              </a:rPr>
              <a:t>可以看到墙壁我们选择了石头作为峡谷的表面纹理，地面就是土地的纹理，还有一些岩浆的纹理</a:t>
            </a:r>
          </a:p>
        </p:txBody>
      </p:sp>
    </p:spTree>
    <p:extLst>
      <p:ext uri="{BB962C8B-B14F-4D97-AF65-F5344CB8AC3E}">
        <p14:creationId xmlns:p14="http://schemas.microsoft.com/office/powerpoint/2010/main" val="678833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017388" y="409286"/>
            <a:ext cx="3214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游戏实现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天空盒</a:t>
            </a:r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的实现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55959C-9C04-57AB-0A3C-D6F223321B6E}"/>
              </a:ext>
            </a:extLst>
          </p:cNvPr>
          <p:cNvSpPr txBox="1"/>
          <p:nvPr/>
        </p:nvSpPr>
        <p:spPr>
          <a:xfrm>
            <a:off x="656384" y="942975"/>
            <a:ext cx="4941673" cy="6124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sz="2800" b="1" i="0" dirty="0">
                <a:solidFill>
                  <a:srgbClr val="D1D5DB"/>
                </a:solidFill>
                <a:effectLst/>
                <a:latin typeface="Söhne"/>
              </a:rPr>
              <a:t>启用立方体贴图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：代码开启</a:t>
            </a:r>
            <a:r>
              <a:rPr lang="en-US" altLang="zh-CN" sz="2800" b="0" i="0" dirty="0">
                <a:solidFill>
                  <a:srgbClr val="D1D5DB"/>
                </a:solidFill>
                <a:effectLst/>
                <a:latin typeface="Söhne"/>
              </a:rPr>
              <a:t>OpenGL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的立方体贴图功能，用于天空盒的渲染。</a:t>
            </a:r>
          </a:p>
          <a:p>
            <a:pPr algn="l">
              <a:buFont typeface="+mj-lt"/>
              <a:buAutoNum type="arabicPeriod"/>
            </a:pPr>
            <a:r>
              <a:rPr lang="zh-CN" altLang="en-US" sz="2800" b="1" i="0" dirty="0">
                <a:solidFill>
                  <a:srgbClr val="D1D5DB"/>
                </a:solidFill>
                <a:effectLst/>
                <a:latin typeface="Söhne"/>
              </a:rPr>
              <a:t>天空盒尺寸计算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：根据迷宫大小计算天空盒的尺寸。</a:t>
            </a:r>
          </a:p>
          <a:p>
            <a:pPr algn="l">
              <a:buFont typeface="+mj-lt"/>
              <a:buAutoNum type="arabicPeriod"/>
            </a:pPr>
            <a:r>
              <a:rPr lang="zh-CN" altLang="en-US" sz="2800" b="1" i="0" dirty="0">
                <a:solidFill>
                  <a:srgbClr val="D1D5DB"/>
                </a:solidFill>
                <a:effectLst/>
                <a:latin typeface="Söhne"/>
              </a:rPr>
              <a:t>设置和旋转天空盒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：将天空盒置于原点并绕</a:t>
            </a:r>
            <a:r>
              <a:rPr lang="en-US" altLang="zh-CN" sz="2800" b="0" i="0" dirty="0">
                <a:solidFill>
                  <a:srgbClr val="D1D5DB"/>
                </a:solidFill>
                <a:effectLst/>
                <a:latin typeface="Söhne"/>
              </a:rPr>
              <a:t>Y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轴旋转，增加动态效果。</a:t>
            </a:r>
          </a:p>
          <a:p>
            <a:pPr algn="l">
              <a:buFont typeface="+mj-lt"/>
              <a:buAutoNum type="arabicPeriod"/>
            </a:pPr>
            <a:r>
              <a:rPr lang="zh-CN" altLang="en-US" sz="2800" b="1" i="0" dirty="0">
                <a:solidFill>
                  <a:srgbClr val="D1D5DB"/>
                </a:solidFill>
                <a:effectLst/>
                <a:latin typeface="Söhne"/>
              </a:rPr>
              <a:t>纹理绑定和绘制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：绑定立方体纹理并绘制天空盒的六个面。</a:t>
            </a:r>
          </a:p>
          <a:p>
            <a:pPr algn="l">
              <a:buFont typeface="+mj-lt"/>
              <a:buAutoNum type="arabicPeriod"/>
            </a:pPr>
            <a:r>
              <a:rPr lang="zh-CN" altLang="en-US" sz="2800" b="1" i="0" dirty="0">
                <a:solidFill>
                  <a:srgbClr val="D1D5DB"/>
                </a:solidFill>
                <a:effectLst/>
                <a:latin typeface="Söhne"/>
              </a:rPr>
              <a:t>状态恢复和功能禁用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：绘制后恢复</a:t>
            </a:r>
            <a:r>
              <a:rPr lang="en-US" altLang="zh-CN" sz="2800" b="0" i="0" dirty="0">
                <a:solidFill>
                  <a:srgbClr val="D1D5DB"/>
                </a:solidFill>
                <a:effectLst/>
                <a:latin typeface="Söhne"/>
              </a:rPr>
              <a:t>OpenGL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状态并禁用立方体贴图。</a:t>
            </a:r>
          </a:p>
          <a:p>
            <a:pPr algn="l">
              <a:buFont typeface="+mj-lt"/>
              <a:buAutoNum type="arabicPeriod"/>
            </a:pPr>
            <a:endParaRPr lang="zh-CN" altLang="en-US" sz="28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5FC60F-756F-C834-3BCC-D1A5B92BE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368" y="1852863"/>
            <a:ext cx="5887453" cy="393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849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447675" y="367239"/>
            <a:ext cx="513548" cy="575736"/>
            <a:chOff x="447675" y="367239"/>
            <a:chExt cx="513548" cy="575736"/>
          </a:xfrm>
        </p:grpSpPr>
        <p:sp>
          <p:nvSpPr>
            <p:cNvPr id="26" name="等腰三角形 25"/>
            <p:cNvSpPr/>
            <p:nvPr/>
          </p:nvSpPr>
          <p:spPr>
            <a:xfrm rot="5400000">
              <a:off x="414282" y="400632"/>
              <a:ext cx="484204" cy="417418"/>
            </a:xfrm>
            <a:prstGeom prst="triangl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 rot="5400000">
              <a:off x="581357" y="563109"/>
              <a:ext cx="408004" cy="351728"/>
            </a:xfrm>
            <a:prstGeom prst="triangle">
              <a:avLst/>
            </a:prstGeom>
            <a:solidFill>
              <a:srgbClr val="2A999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矩形 27"/>
          <p:cNvSpPr/>
          <p:nvPr/>
        </p:nvSpPr>
        <p:spPr>
          <a:xfrm>
            <a:off x="1017388" y="409286"/>
            <a:ext cx="32143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游戏实现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prstClr val="white"/>
                    </a:gs>
                    <a:gs pos="100000">
                      <a:prstClr val="white">
                        <a:alpha val="70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rPr>
              <a:t>——</a:t>
            </a:r>
            <a:r>
              <a:rPr lang="zh-CN" altLang="en-US" sz="2000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alpha val="70000"/>
                      </a:scheme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/>
                <a:ea typeface="微软雅黑" panose="020B0503020204020204" pitchFamily="34" charset="-122"/>
              </a:rPr>
              <a:t>动态藤蔓纹理</a:t>
            </a:r>
            <a:endParaRPr lang="zh-CN" altLang="en-US" sz="1200" dirty="0">
              <a:gradFill>
                <a:gsLst>
                  <a:gs pos="0">
                    <a:schemeClr val="bg1"/>
                  </a:gs>
                  <a:gs pos="100000">
                    <a:schemeClr val="bg1">
                      <a:alpha val="70000"/>
                    </a:schemeClr>
                  </a:gs>
                </a:gsLst>
                <a:lin ang="27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F55959C-9C04-57AB-0A3C-D6F223321B6E}"/>
              </a:ext>
            </a:extLst>
          </p:cNvPr>
          <p:cNvSpPr txBox="1"/>
          <p:nvPr/>
        </p:nvSpPr>
        <p:spPr>
          <a:xfrm>
            <a:off x="656384" y="1256357"/>
            <a:ext cx="494167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zh-CN" altLang="en-US" sz="2800" b="1" i="0" dirty="0">
                <a:solidFill>
                  <a:srgbClr val="D1D5DB"/>
                </a:solidFill>
                <a:effectLst/>
                <a:latin typeface="Söhne"/>
              </a:rPr>
              <a:t>动态纹理原理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：实时生成或修改纹理来模拟环境变化。</a:t>
            </a:r>
          </a:p>
          <a:p>
            <a:pPr algn="l">
              <a:buFont typeface="+mj-lt"/>
              <a:buAutoNum type="arabicPeriod"/>
            </a:pPr>
            <a:r>
              <a:rPr lang="zh-CN" altLang="en-US" sz="2800" b="1" i="0" dirty="0">
                <a:solidFill>
                  <a:srgbClr val="D1D5DB"/>
                </a:solidFill>
                <a:effectLst/>
                <a:latin typeface="Söhne"/>
              </a:rPr>
              <a:t>应用方式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：根据事件、时间或用户互动改变纹理。</a:t>
            </a:r>
          </a:p>
          <a:p>
            <a:pPr algn="l">
              <a:buFont typeface="+mj-lt"/>
              <a:buAutoNum type="arabicPeriod"/>
            </a:pPr>
            <a:r>
              <a:rPr lang="zh-CN" altLang="en-US" sz="2800" b="1" i="0" dirty="0">
                <a:solidFill>
                  <a:srgbClr val="D1D5DB"/>
                </a:solidFill>
                <a:effectLst/>
                <a:latin typeface="Söhne"/>
              </a:rPr>
              <a:t>实现方法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：使用一组视觉上类似的纹理图像模拟动态效果。</a:t>
            </a:r>
          </a:p>
          <a:p>
            <a:pPr algn="l">
              <a:buFont typeface="+mj-lt"/>
              <a:buAutoNum type="arabicPeriod"/>
            </a:pPr>
            <a:r>
              <a:rPr lang="zh-CN" altLang="en-US" sz="2800" b="1" i="0" dirty="0">
                <a:solidFill>
                  <a:srgbClr val="D1D5DB"/>
                </a:solidFill>
                <a:effectLst/>
                <a:latin typeface="Söhne"/>
              </a:rPr>
              <a:t>效果创造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：游戏中循环使用这些纹理以产生动态效果。</a:t>
            </a:r>
          </a:p>
          <a:p>
            <a:pPr algn="l">
              <a:buFont typeface="+mj-lt"/>
              <a:buAutoNum type="arabicPeriod"/>
            </a:pPr>
            <a:r>
              <a:rPr lang="zh-CN" altLang="en-US" sz="2800" b="1" i="0" dirty="0">
                <a:solidFill>
                  <a:srgbClr val="D1D5DB"/>
                </a:solidFill>
                <a:effectLst/>
                <a:latin typeface="Söhne"/>
              </a:rPr>
              <a:t>优势</a:t>
            </a:r>
            <a:r>
              <a:rPr lang="zh-CN" altLang="en-US" sz="2800" b="0" i="0" dirty="0">
                <a:solidFill>
                  <a:srgbClr val="D1D5DB"/>
                </a:solidFill>
                <a:effectLst/>
                <a:latin typeface="Söhne"/>
              </a:rPr>
              <a:t>：简化实现过程，降低成本，增强真实感和互动性。</a:t>
            </a:r>
          </a:p>
          <a:p>
            <a:pPr algn="l"/>
            <a:endParaRPr lang="zh-CN" altLang="en-US" sz="28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zh-CN" altLang="en-US" sz="28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030D4D-F74C-DA56-988D-DEFC48A87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935" y="1422262"/>
            <a:ext cx="5665111" cy="401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0470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PP_MARK_KEY" val="b05783c6-655b-4187-9898-c2bff1287cc2"/>
  <p:tag name="COMMONDATA" val="eyJoZGlkIjoiMjBlYzM3NTJiYzQ2MzllZTM5NDkwYTM2ODA1YWU1ZGY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355</TotalTime>
  <Words>1782</Words>
  <Application>Microsoft Office PowerPoint</Application>
  <PresentationFormat>宽屏</PresentationFormat>
  <Paragraphs>160</Paragraphs>
  <Slides>25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Söhne</vt:lpstr>
      <vt:lpstr>等线</vt:lpstr>
      <vt:lpstr>宋体</vt:lpstr>
      <vt:lpstr>微软雅黑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yuhao fang</dc:creator>
  <dc:description>http://www.ypppt.com/</dc:description>
  <cp:lastModifiedBy>国明 凌</cp:lastModifiedBy>
  <cp:revision>30</cp:revision>
  <dcterms:created xsi:type="dcterms:W3CDTF">2017-03-10T09:23:00Z</dcterms:created>
  <dcterms:modified xsi:type="dcterms:W3CDTF">2023-12-29T17:10:19Z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0846818AEBEF41DC87365AB3A9957A52</vt:lpwstr>
  </property>
  <property fmtid="{D5CDD505-2E9C-101B-9397-08002B2CF9AE}" pid="3" name="KSOProductBuildVer">
    <vt:lpwstr>2052-11.1.0.12980</vt:lpwstr>
  </property>
</Properties>
</file>